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78" r:id="rId1"/>
  </p:sldMasterIdLst>
  <p:notesMasterIdLst>
    <p:notesMasterId r:id="rId31"/>
  </p:notesMasterIdLst>
  <p:handoutMasterIdLst>
    <p:handoutMasterId r:id="rId32"/>
  </p:handoutMasterIdLst>
  <p:sldIdLst>
    <p:sldId id="264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301" r:id="rId15"/>
    <p:sldId id="286" r:id="rId16"/>
    <p:sldId id="287" r:id="rId17"/>
    <p:sldId id="288" r:id="rId18"/>
    <p:sldId id="300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  <p:sldId id="299" r:id="rId28"/>
    <p:sldId id="297" r:id="rId29"/>
    <p:sldId id="267" r:id="rId30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3B4134-33B0-3109-7AC2-022CA9480A95}" v="29" dt="2021-06-16T10:24:22.939"/>
    <p1510:client id="{5AF8B8B3-4F9A-1C0F-7220-8C335545C024}" v="3" dt="2021-06-08T14:26:18.672"/>
    <p1510:client id="{5C2E7186-E1BF-5FAF-F049-2AB6EB61412E}" v="303" dt="2021-06-10T13:10:42.281"/>
    <p1510:client id="{740214C6-4F41-F07C-722F-69F07B9E5517}" v="59" dt="2021-06-17T20:44:27.734"/>
    <p1510:client id="{E718ABBD-0399-31F0-56DC-0EBDD130309E}" v="275" dt="2021-04-12T09:53:25.0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7" autoAdjust="0"/>
    <p:restoredTop sz="94649"/>
  </p:normalViewPr>
  <p:slideViewPr>
    <p:cSldViewPr snapToGrid="0">
      <p:cViewPr varScale="1">
        <p:scale>
          <a:sx n="81" d="100"/>
          <a:sy n="81" d="100"/>
        </p:scale>
        <p:origin x="1493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5C36F764-CC2A-4E84-A3AF-554D8515E81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F635AEB3-372B-4E13-BED9-9F5623DB56C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0D833C3-C75E-4A32-B690-5F35EB6562C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8F3EAE52-2A35-42CF-BADA-766EC1BC94C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0EE7AE25-7FD5-4A3E-8799-7C8CF6137068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2EB3F068-CA01-4848-A687-92F5BCD1D2F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713393BE-02AC-4FE5-BC8A-4C79939C27E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9D1DDE92-59FC-4930-9EDD-F859A1CABE8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BD3F4FB7-6276-4DF4-9FEC-70CBEBCCA0F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A4F4C21D-9B19-40E1-9549-3C0E5B533BC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D13AD0B8-07E6-46E9-8F59-6A3125E957A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CB1AF33-64F0-4F70-8DAE-D772DDDC77BC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>
            <a:extLst>
              <a:ext uri="{FF2B5EF4-FFF2-40B4-BE49-F238E27FC236}">
                <a16:creationId xmlns:a16="http://schemas.microsoft.com/office/drawing/2014/main" id="{20CAB110-5BCE-4510-BBA5-741159C55C5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36D7EDD-BF4D-4565-A2B9-FB128315BDCB}" type="slidenum">
              <a:rPr lang="it-IT" altLang="it-IT" sz="1200" smtClean="0">
                <a:solidFill>
                  <a:schemeClr val="tx1"/>
                </a:solidFill>
                <a:latin typeface="Calibri" panose="020F0502020204030204" pitchFamily="34" charset="0"/>
              </a:rPr>
              <a:pPr/>
              <a:t>1</a:t>
            </a:fld>
            <a:endParaRPr lang="it-IT" altLang="it-IT" sz="120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512D826B-37A3-41C8-A5B5-90326EA33C5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2D56F4A5-0CC7-44AA-B429-63A094DD30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it-IT">
              <a:latin typeface="Calibri" panose="020F050202020403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B1AF33-64F0-4F70-8DAE-D772DDDC77BC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941056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F2D18B7D-C885-4B46-B4DA-BD63BD22A97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EF20FCC-72FE-484B-85AC-83CEEC94958F}" type="slidenum">
              <a:rPr lang="it-IT" altLang="it-IT" sz="1200" smtClean="0">
                <a:solidFill>
                  <a:schemeClr val="tx1"/>
                </a:solidFill>
                <a:latin typeface="Calibri" panose="020F0502020204030204" pitchFamily="34" charset="0"/>
              </a:rPr>
              <a:pPr/>
              <a:t>29</a:t>
            </a:fld>
            <a:endParaRPr lang="it-IT" altLang="it-IT" sz="120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87163B23-BE68-4283-85F5-1B15A5225C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F1E6B5E0-95C6-4974-9870-16B5A4F46E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it-IT">
              <a:latin typeface="Calibri" panose="020F050202020403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21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2044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786563" y="980728"/>
            <a:ext cx="1889125" cy="4886672"/>
          </a:xfrm>
        </p:spPr>
        <p:txBody>
          <a:bodyPr vert="eaVert"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259631" y="980728"/>
            <a:ext cx="5374531" cy="4886672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7496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34232" y="1052736"/>
            <a:ext cx="7415659" cy="504825"/>
          </a:xfrm>
        </p:spPr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1221848" y="1752600"/>
            <a:ext cx="3597802" cy="4114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22876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ol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59632" y="1052736"/>
            <a:ext cx="7415659" cy="504825"/>
          </a:xfrm>
        </p:spPr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tabella 2"/>
          <p:cNvSpPr>
            <a:spLocks noGrp="1"/>
          </p:cNvSpPr>
          <p:nvPr>
            <p:ph type="tbl" idx="1"/>
          </p:nvPr>
        </p:nvSpPr>
        <p:spPr>
          <a:xfrm>
            <a:off x="1260029" y="1752600"/>
            <a:ext cx="7415659" cy="4114800"/>
          </a:xfrm>
        </p:spPr>
        <p:txBody>
          <a:bodyPr/>
          <a:lstStyle/>
          <a:p>
            <a:pPr lvl="0"/>
            <a:r>
              <a:rPr lang="it-IT" noProof="0"/>
              <a:t>Fare clic sull'icona per inserire una tabella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44107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olo e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59632" y="1052736"/>
            <a:ext cx="7559675" cy="504825"/>
          </a:xfrm>
        </p:spPr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grafico 2"/>
          <p:cNvSpPr>
            <a:spLocks noGrp="1"/>
          </p:cNvSpPr>
          <p:nvPr>
            <p:ph type="chart" idx="1"/>
          </p:nvPr>
        </p:nvSpPr>
        <p:spPr>
          <a:xfrm>
            <a:off x="1260029" y="1752600"/>
            <a:ext cx="7559675" cy="4114800"/>
          </a:xfrm>
        </p:spPr>
        <p:txBody>
          <a:bodyPr/>
          <a:lstStyle/>
          <a:p>
            <a:pPr lvl="0"/>
            <a:r>
              <a:rPr lang="it-IT" noProof="0"/>
              <a:t>Fare clic sull'icona per inserire un grafico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47060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9703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59632" y="4406900"/>
            <a:ext cx="723508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20886" y="2708920"/>
            <a:ext cx="7307089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763855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259632" y="1752600"/>
            <a:ext cx="3560018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026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87624" y="980728"/>
            <a:ext cx="7499176" cy="436910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87624" y="1535113"/>
            <a:ext cx="3600400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187624" y="2276872"/>
            <a:ext cx="3600400" cy="37744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932040" y="1535113"/>
            <a:ext cx="3754760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932040" y="2276872"/>
            <a:ext cx="3754760" cy="37744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7536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31640" y="1125538"/>
            <a:ext cx="7344048" cy="504825"/>
          </a:xfrm>
        </p:spPr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414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2482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59632" y="1124744"/>
            <a:ext cx="221622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635896" y="1124744"/>
            <a:ext cx="5050903" cy="489654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259632" y="2361251"/>
            <a:ext cx="2205881" cy="36440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096725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980727"/>
            <a:ext cx="5486400" cy="374684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it-IT" noProof="0"/>
              <a:t>Trascinare l'immagine su un segnaposto o fare clic sull'icona per aggiungerla</a:t>
            </a:r>
            <a:endParaRPr lang="en-GB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6539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18918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5">
            <a:extLst>
              <a:ext uri="{FF2B5EF4-FFF2-40B4-BE49-F238E27FC236}">
                <a16:creationId xmlns:a16="http://schemas.microsoft.com/office/drawing/2014/main" id="{1E2FF1A5-54BB-4443-90EB-610EB99B4B5B}"/>
              </a:ext>
            </a:extLst>
          </p:cNvPr>
          <p:cNvGrpSpPr>
            <a:grpSpLocks/>
          </p:cNvGrpSpPr>
          <p:nvPr/>
        </p:nvGrpSpPr>
        <p:grpSpPr bwMode="auto"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030" name="Rectangle 13">
              <a:extLst>
                <a:ext uri="{FF2B5EF4-FFF2-40B4-BE49-F238E27FC236}">
                  <a16:creationId xmlns:a16="http://schemas.microsoft.com/office/drawing/2014/main" id="{D877EF97-2E72-4448-8780-45F78FA0942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en-GB" altLang="it-IT">
                <a:latin typeface="Calibri" panose="020F0502020204030204" pitchFamily="34" charset="0"/>
              </a:endParaRPr>
            </a:p>
          </p:txBody>
        </p:sp>
        <p:sp>
          <p:nvSpPr>
            <p:cNvPr id="1031" name="Rectangle 14">
              <a:extLst>
                <a:ext uri="{FF2B5EF4-FFF2-40B4-BE49-F238E27FC236}">
                  <a16:creationId xmlns:a16="http://schemas.microsoft.com/office/drawing/2014/main" id="{31951F5D-C5F5-486B-B9E6-CFE3089CB6C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en-GB" altLang="it-IT">
                <a:latin typeface="Calibri" panose="020F0502020204030204" pitchFamily="34" charset="0"/>
              </a:endParaRPr>
            </a:p>
          </p:txBody>
        </p:sp>
      </p:grpSp>
      <p:sp>
        <p:nvSpPr>
          <p:cNvPr id="1027" name="Rectangle 2">
            <a:extLst>
              <a:ext uri="{FF2B5EF4-FFF2-40B4-BE49-F238E27FC236}">
                <a16:creationId xmlns:a16="http://schemas.microsoft.com/office/drawing/2014/main" id="{DA899855-F70E-4195-B5D9-341CCA407B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58888" y="1125538"/>
            <a:ext cx="74168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stile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3F2A8CC2-6893-495B-9117-B8296C87AE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58888" y="1752600"/>
            <a:ext cx="74168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gli stili del testo dello schema</a:t>
            </a:r>
          </a:p>
          <a:p>
            <a:pPr lvl="1"/>
            <a:r>
              <a:rPr lang="it-IT" altLang="it-IT"/>
              <a:t>Secondo livello</a:t>
            </a:r>
          </a:p>
          <a:p>
            <a:pPr lvl="2"/>
            <a:r>
              <a:rPr lang="it-IT" altLang="it-IT"/>
              <a:t>Terzo livello</a:t>
            </a:r>
          </a:p>
          <a:p>
            <a:pPr lvl="3"/>
            <a:r>
              <a:rPr lang="it-IT" altLang="it-IT"/>
              <a:t>Quarto livello</a:t>
            </a:r>
          </a:p>
          <a:p>
            <a:pPr lvl="4"/>
            <a:r>
              <a:rPr lang="it-IT" altLang="it-IT"/>
              <a:t>Quinto livello</a:t>
            </a:r>
          </a:p>
        </p:txBody>
      </p:sp>
      <p:pic>
        <p:nvPicPr>
          <p:cNvPr id="1029" name="Immagine 5">
            <a:extLst>
              <a:ext uri="{FF2B5EF4-FFF2-40B4-BE49-F238E27FC236}">
                <a16:creationId xmlns:a16="http://schemas.microsoft.com/office/drawing/2014/main" id="{25A5A6FF-7406-4F0B-9CD2-1BD52574E8A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15888"/>
            <a:ext cx="255587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Calibri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22433"/>
        </a:buClr>
        <a:buChar char="•"/>
        <a:defRPr sz="2400">
          <a:solidFill>
            <a:srgbClr val="000000"/>
          </a:solidFill>
          <a:latin typeface="Calibri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Calibri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rgbClr val="000000"/>
          </a:solidFill>
          <a:latin typeface="Calibri"/>
          <a:ea typeface="ＭＳ Ｐゴシック" charset="0"/>
        </a:defRPr>
      </a:lvl3pPr>
      <a:lvl4pPr marL="15621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rgbClr val="000000"/>
          </a:solidFill>
          <a:latin typeface="Calibri"/>
          <a:ea typeface="ＭＳ Ｐゴシック" charset="0"/>
        </a:defRPr>
      </a:lvl4pPr>
      <a:lvl5pPr marL="1981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rgbClr val="000000"/>
          </a:solidFill>
          <a:latin typeface="Calibri"/>
          <a:ea typeface="ＭＳ Ｐゴシック" charset="0"/>
        </a:defRPr>
      </a:lvl5pPr>
      <a:lvl6pPr marL="2438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rgbClr val="000000"/>
          </a:solidFill>
          <a:latin typeface="+mn-lt"/>
          <a:ea typeface="+mn-ea"/>
        </a:defRPr>
      </a:lvl6pPr>
      <a:lvl7pPr marL="2895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rgbClr val="000000"/>
          </a:solidFill>
          <a:latin typeface="+mn-lt"/>
          <a:ea typeface="+mn-ea"/>
        </a:defRPr>
      </a:lvl7pPr>
      <a:lvl8pPr marL="3352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rgbClr val="000000"/>
          </a:solidFill>
          <a:latin typeface="+mn-lt"/>
          <a:ea typeface="+mn-ea"/>
        </a:defRPr>
      </a:lvl8pPr>
      <a:lvl9pPr marL="3810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svg"/><Relationship Id="rId5" Type="http://schemas.openxmlformats.org/officeDocument/2006/relationships/image" Target="../media/image57.png"/><Relationship Id="rId4" Type="http://schemas.openxmlformats.org/officeDocument/2006/relationships/image" Target="../media/image56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sv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2.svg"/><Relationship Id="rId4" Type="http://schemas.openxmlformats.org/officeDocument/2006/relationships/image" Target="../media/image6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1">
            <a:extLst>
              <a:ext uri="{FF2B5EF4-FFF2-40B4-BE49-F238E27FC236}">
                <a16:creationId xmlns:a16="http://schemas.microsoft.com/office/drawing/2014/main" id="{AD3BC269-71D2-4AEF-BBE2-E35824AC06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3429000"/>
          </a:xfrm>
          <a:prstGeom prst="rect">
            <a:avLst/>
          </a:prstGeom>
          <a:solidFill>
            <a:srgbClr val="00677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822433"/>
              </a:buClr>
              <a:buChar char="•"/>
              <a:defRPr sz="24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GB" altLang="it-IT" sz="900">
              <a:solidFill>
                <a:schemeClr val="bg1"/>
              </a:solidFill>
            </a:endParaRPr>
          </a:p>
        </p:txBody>
      </p:sp>
      <p:grpSp>
        <p:nvGrpSpPr>
          <p:cNvPr id="4098" name="Group 17">
            <a:extLst>
              <a:ext uri="{FF2B5EF4-FFF2-40B4-BE49-F238E27FC236}">
                <a16:creationId xmlns:a16="http://schemas.microsoft.com/office/drawing/2014/main" id="{45F5CF21-C59F-435C-95EC-EE07CC2F93D5}"/>
              </a:ext>
            </a:extLst>
          </p:cNvPr>
          <p:cNvGrpSpPr>
            <a:grpSpLocks/>
          </p:cNvGrpSpPr>
          <p:nvPr/>
        </p:nvGrpSpPr>
        <p:grpSpPr bwMode="auto">
          <a:xfrm>
            <a:off x="0" y="2640013"/>
            <a:ext cx="9145588" cy="4098925"/>
            <a:chOff x="0" y="1738"/>
            <a:chExt cx="5761" cy="2582"/>
          </a:xfrm>
        </p:grpSpPr>
        <p:pic>
          <p:nvPicPr>
            <p:cNvPr id="4101" name="Picture 15" descr="Fondino">
              <a:extLst>
                <a:ext uri="{FF2B5EF4-FFF2-40B4-BE49-F238E27FC236}">
                  <a16:creationId xmlns:a16="http://schemas.microsoft.com/office/drawing/2014/main" id="{5DBFB7A4-F751-466B-98CF-6A02942F3B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2" name="Picture 13" descr="logo +marchio">
              <a:extLst>
                <a:ext uri="{FF2B5EF4-FFF2-40B4-BE49-F238E27FC236}">
                  <a16:creationId xmlns:a16="http://schemas.microsoft.com/office/drawing/2014/main" id="{52C73418-EF0E-48DB-BD6D-4EE9CF12DA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60"/>
              <a:ext cx="5761" cy="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3" name="Picture 16" descr="fascia">
              <a:extLst>
                <a:ext uri="{FF2B5EF4-FFF2-40B4-BE49-F238E27FC236}">
                  <a16:creationId xmlns:a16="http://schemas.microsoft.com/office/drawing/2014/main" id="{7DB1F3ED-A5DE-4F8C-87EA-39D8F75518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ln w="9525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099" name="Titolo 2">
            <a:extLst>
              <a:ext uri="{FF2B5EF4-FFF2-40B4-BE49-F238E27FC236}">
                <a16:creationId xmlns:a16="http://schemas.microsoft.com/office/drawing/2014/main" id="{A4767D90-FDDB-453F-94A6-F2C4DDD0C3D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089150" y="300038"/>
            <a:ext cx="6369050" cy="1979612"/>
          </a:xfrm>
        </p:spPr>
        <p:txBody>
          <a:bodyPr/>
          <a:lstStyle/>
          <a:p>
            <a:pPr algn="l" eaLnBrk="1" hangingPunct="1"/>
            <a:r>
              <a:rPr lang="it-IT" sz="3800" err="1">
                <a:solidFill>
                  <a:schemeClr val="bg1"/>
                </a:solidFill>
              </a:rPr>
              <a:t>Humanoid</a:t>
            </a:r>
            <a:r>
              <a:rPr lang="it-IT" sz="3800">
                <a:solidFill>
                  <a:schemeClr val="bg1"/>
                </a:solidFill>
              </a:rPr>
              <a:t> Robot Control </a:t>
            </a:r>
            <a:r>
              <a:rPr lang="it-IT" sz="3800" err="1">
                <a:solidFill>
                  <a:schemeClr val="bg1"/>
                </a:solidFill>
              </a:rPr>
              <a:t>using</a:t>
            </a:r>
            <a:r>
              <a:rPr lang="it-IT" sz="3800">
                <a:solidFill>
                  <a:schemeClr val="bg1"/>
                </a:solidFill>
              </a:rPr>
              <a:t> </a:t>
            </a:r>
            <a:r>
              <a:rPr lang="it-IT" sz="3800" err="1">
                <a:solidFill>
                  <a:schemeClr val="bg1"/>
                </a:solidFill>
              </a:rPr>
              <a:t>Orbital</a:t>
            </a:r>
            <a:r>
              <a:rPr lang="it-IT" sz="3800">
                <a:solidFill>
                  <a:schemeClr val="bg1"/>
                </a:solidFill>
              </a:rPr>
              <a:t> Energy of the </a:t>
            </a:r>
            <a:r>
              <a:rPr lang="it-IT" sz="3800" err="1">
                <a:solidFill>
                  <a:schemeClr val="bg1"/>
                </a:solidFill>
              </a:rPr>
              <a:t>Variable</a:t>
            </a:r>
            <a:r>
              <a:rPr lang="it-IT" sz="3800">
                <a:solidFill>
                  <a:schemeClr val="bg1"/>
                </a:solidFill>
              </a:rPr>
              <a:t> </a:t>
            </a:r>
            <a:r>
              <a:rPr lang="it-IT" sz="3800" err="1">
                <a:solidFill>
                  <a:schemeClr val="bg1"/>
                </a:solidFill>
              </a:rPr>
              <a:t>Height</a:t>
            </a:r>
            <a:r>
              <a:rPr lang="it-IT" sz="3800">
                <a:solidFill>
                  <a:schemeClr val="bg1"/>
                </a:solidFill>
              </a:rPr>
              <a:t> </a:t>
            </a:r>
            <a:r>
              <a:rPr lang="it-IT" sz="3800" err="1">
                <a:solidFill>
                  <a:schemeClr val="bg1"/>
                </a:solidFill>
              </a:rPr>
              <a:t>Inverted</a:t>
            </a:r>
            <a:r>
              <a:rPr lang="it-IT" sz="3800">
                <a:solidFill>
                  <a:schemeClr val="bg1"/>
                </a:solidFill>
              </a:rPr>
              <a:t> </a:t>
            </a:r>
            <a:r>
              <a:rPr lang="it-IT" sz="3800" err="1">
                <a:solidFill>
                  <a:schemeClr val="bg1"/>
                </a:solidFill>
              </a:rPr>
              <a:t>Pendulum</a:t>
            </a:r>
            <a:br>
              <a:rPr lang="it-IT" altLang="it-IT" sz="1600">
                <a:latin typeface="Calibri" panose="020F0502020204030204" pitchFamily="34" charset="0"/>
                <a:ea typeface="ＭＳ Ｐゴシック" panose="020B0600070205080204" pitchFamily="34" charset="-128"/>
              </a:rPr>
            </a:br>
            <a:br>
              <a:rPr lang="it-IT" altLang="it-IT" sz="1600">
                <a:latin typeface="Calibri" panose="020F0502020204030204" pitchFamily="34" charset="0"/>
                <a:ea typeface="ＭＳ Ｐゴシック" panose="020B0600070205080204" pitchFamily="34" charset="-128"/>
              </a:rPr>
            </a:br>
            <a:endParaRPr lang="it-IT" altLang="it-IT" sz="1600" b="0">
              <a:solidFill>
                <a:srgbClr val="FFFFFF"/>
              </a:solidFill>
              <a:latin typeface="Calibri" panose="020F050202020403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4100" name="Sottotitolo 3">
            <a:extLst>
              <a:ext uri="{FF2B5EF4-FFF2-40B4-BE49-F238E27FC236}">
                <a16:creationId xmlns:a16="http://schemas.microsoft.com/office/drawing/2014/main" id="{8BD09319-C90A-4F95-8352-39FB354D48A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555776" y="3313113"/>
            <a:ext cx="6400800" cy="2112763"/>
          </a:xfrm>
        </p:spPr>
        <p:txBody>
          <a:bodyPr/>
          <a:lstStyle/>
          <a:p>
            <a:pPr algn="r" eaLnBrk="1" hangingPunct="1"/>
            <a:endParaRPr lang="it-IT" altLang="it-IT" sz="1600">
              <a:solidFill>
                <a:srgbClr val="FFFFFF"/>
              </a:solidFill>
              <a:latin typeface="Calibri" panose="020F0502020204030204" pitchFamily="34" charset="0"/>
              <a:ea typeface="ＭＳ Ｐゴシック" panose="020B0600070205080204" pitchFamily="34" charset="-128"/>
            </a:endParaRPr>
          </a:p>
          <a:p>
            <a:pPr algn="r" eaLnBrk="1" hangingPunct="1"/>
            <a:r>
              <a:rPr lang="it-IT" altLang="it-IT" sz="1800">
                <a:solidFill>
                  <a:srgbClr val="FFFFFF"/>
                </a:solidFill>
                <a:latin typeface="Calibri" panose="020F0502020204030204" pitchFamily="34" charset="0"/>
                <a:ea typeface="ＭＳ Ｐゴシック" panose="020B0600070205080204" pitchFamily="34" charset="-128"/>
              </a:rPr>
              <a:t>Prof. G. Oriolo</a:t>
            </a:r>
          </a:p>
          <a:p>
            <a:pPr algn="r" eaLnBrk="1" hangingPunct="1"/>
            <a:r>
              <a:rPr lang="it-IT" altLang="it-IT" sz="1800">
                <a:solidFill>
                  <a:srgbClr val="FFFFFF"/>
                </a:solidFill>
                <a:latin typeface="Calibri" panose="020F0502020204030204" pitchFamily="34" charset="0"/>
                <a:ea typeface="ＭＳ Ｐゴシック" panose="020B0600070205080204" pitchFamily="34" charset="-128"/>
              </a:rPr>
              <a:t>Prof. L. Lanari</a:t>
            </a:r>
          </a:p>
          <a:p>
            <a:pPr algn="r" eaLnBrk="1" hangingPunct="1"/>
            <a:r>
              <a:rPr lang="it-IT" altLang="it-IT" sz="1800">
                <a:solidFill>
                  <a:srgbClr val="FFFFFF"/>
                </a:solidFill>
                <a:latin typeface="Calibri" panose="020F0502020204030204" pitchFamily="34" charset="0"/>
                <a:ea typeface="ＭＳ Ｐゴシック" panose="020B0600070205080204" pitchFamily="34" charset="-128"/>
              </a:rPr>
              <a:t>Supervisor: N. Scianca</a:t>
            </a:r>
          </a:p>
          <a:p>
            <a:pPr algn="r" eaLnBrk="1" hangingPunct="1"/>
            <a:endParaRPr lang="it-IT" altLang="it-IT" sz="1600">
              <a:solidFill>
                <a:srgbClr val="FFFFFF"/>
              </a:solidFill>
              <a:latin typeface="Calibri" panose="020F0502020204030204" pitchFamily="34" charset="0"/>
              <a:ea typeface="ＭＳ Ｐゴシック" panose="020B0600070205080204" pitchFamily="34" charset="-128"/>
            </a:endParaRPr>
          </a:p>
          <a:p>
            <a:pPr algn="r" eaLnBrk="1" hangingPunct="1"/>
            <a:r>
              <a:rPr lang="it-IT" altLang="it-IT" sz="2000" err="1">
                <a:solidFill>
                  <a:srgbClr val="FFFFFF"/>
                </a:solidFill>
                <a:ea typeface="ＭＳ Ｐゴシック"/>
              </a:rPr>
              <a:t>Underactuated</a:t>
            </a:r>
            <a:r>
              <a:rPr lang="it-IT" altLang="it-IT" sz="2000">
                <a:solidFill>
                  <a:srgbClr val="FFFFFF"/>
                </a:solidFill>
                <a:ea typeface="ＭＳ Ｐゴシック"/>
              </a:rPr>
              <a:t> </a:t>
            </a:r>
            <a:r>
              <a:rPr lang="it-IT" altLang="it-IT" sz="2000" err="1">
                <a:solidFill>
                  <a:srgbClr val="FFFFFF"/>
                </a:solidFill>
                <a:ea typeface="ＭＳ Ｐゴシック"/>
              </a:rPr>
              <a:t>Robots</a:t>
            </a:r>
            <a:r>
              <a:rPr lang="it-IT" altLang="it-IT" sz="1800">
                <a:solidFill>
                  <a:srgbClr val="FFFFFF"/>
                </a:solidFill>
                <a:ea typeface="ＭＳ Ｐゴシック"/>
              </a:rPr>
              <a:t>, A.Y. 2020/2021</a:t>
            </a:r>
          </a:p>
          <a:p>
            <a:pPr algn="r" eaLnBrk="1" hangingPunct="1"/>
            <a:endParaRPr lang="it-IT" altLang="it-IT" sz="1800">
              <a:solidFill>
                <a:srgbClr val="FFFFFF"/>
              </a:solidFill>
              <a:latin typeface="Calibri" panose="020F0502020204030204" pitchFamily="34" charset="0"/>
              <a:ea typeface="ＭＳ Ｐゴシック" panose="020B0600070205080204" pitchFamily="34" charset="-128"/>
            </a:endParaRPr>
          </a:p>
          <a:p>
            <a:pPr algn="r" eaLnBrk="1" hangingPunct="1"/>
            <a:r>
              <a:rPr lang="it-IT" altLang="it-IT" sz="1600">
                <a:solidFill>
                  <a:srgbClr val="FFFFFF"/>
                </a:solidFill>
                <a:ea typeface="ＭＳ Ｐゴシック"/>
              </a:rPr>
              <a:t>Leonardo Salustri (M1762556)</a:t>
            </a:r>
          </a:p>
          <a:p>
            <a:pPr algn="r" eaLnBrk="1" hangingPunct="1"/>
            <a:r>
              <a:rPr lang="it-IT" altLang="it-IT" sz="1600">
                <a:solidFill>
                  <a:srgbClr val="FFFFFF"/>
                </a:solidFill>
                <a:ea typeface="ＭＳ Ｐゴシック"/>
              </a:rPr>
              <a:t>Paolo </a:t>
            </a:r>
            <a:r>
              <a:rPr lang="it-IT" altLang="it-IT" sz="1600" err="1">
                <a:solidFill>
                  <a:srgbClr val="FFFFFF"/>
                </a:solidFill>
                <a:ea typeface="ＭＳ Ｐゴシック"/>
              </a:rPr>
              <a:t>Sebeto</a:t>
            </a:r>
            <a:r>
              <a:rPr lang="it-IT" altLang="it-IT" sz="1600">
                <a:solidFill>
                  <a:srgbClr val="FFFFFF"/>
                </a:solidFill>
                <a:ea typeface="ＭＳ Ｐゴシック"/>
              </a:rPr>
              <a:t> (M1894763)</a:t>
            </a:r>
          </a:p>
          <a:p>
            <a:pPr algn="r" eaLnBrk="1" hangingPunct="1"/>
            <a:r>
              <a:rPr lang="it-IT" altLang="it-IT" sz="1600">
                <a:solidFill>
                  <a:srgbClr val="FFFFFF"/>
                </a:solidFill>
                <a:latin typeface="Calibri" panose="020F0502020204030204" pitchFamily="34" charset="0"/>
                <a:ea typeface="ＭＳ Ｐゴシック" panose="020B0600070205080204" pitchFamily="34" charset="-128"/>
              </a:rPr>
              <a:t>Francesco Scotti (M1758391)</a:t>
            </a:r>
          </a:p>
          <a:p>
            <a:pPr algn="r" eaLnBrk="1" hangingPunct="1"/>
            <a:endParaRPr lang="it-IT" altLang="it-IT" sz="1600">
              <a:solidFill>
                <a:srgbClr val="FFFFFF"/>
              </a:solidFill>
              <a:latin typeface="Calibri" panose="020F050202020403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784277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The Controller </a:t>
            </a:r>
            <a:r>
              <a:rPr lang="en-GB" altLang="it-IT" sz="3600">
                <a:latin typeface="Cambria Math" panose="02040503050406030204" pitchFamily="18" charset="0"/>
                <a:ea typeface="Cambria Math" panose="02040503050406030204" pitchFamily="18" charset="0"/>
              </a:rPr>
              <a:t>u</a:t>
            </a:r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565150" y="1916832"/>
            <a:ext cx="7893050" cy="2308324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The general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expression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for the control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it-IT" sz="1600" i="1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u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: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Given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f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(x)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as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polynomial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function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and 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,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we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can derive </a:t>
            </a:r>
            <a:r>
              <a:rPr lang="it-IT" sz="1600" i="1" dirty="0">
                <a:solidFill>
                  <a:schemeClr val="accent1">
                    <a:lumMod val="10000"/>
                  </a:schemeClr>
                </a:solidFill>
              </a:rPr>
              <a:t>u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in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closed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form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as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a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rational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function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of 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and 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it-IT" sz="1600" baseline="-250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0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. </a:t>
            </a:r>
            <a:br>
              <a:rPr lang="it-IT" sz="1600" dirty="0">
                <a:solidFill>
                  <a:schemeClr val="accent1">
                    <a:lumMod val="10000"/>
                  </a:schemeClr>
                </a:solidFill>
              </a:rPr>
            </a:b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9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1AD4B66-E77A-7A47-8938-8ED418625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6198" y="3351312"/>
            <a:ext cx="2897969" cy="684653"/>
          </a:xfrm>
          <a:prstGeom prst="rect">
            <a:avLst/>
          </a:prstGeom>
        </p:spPr>
      </p:pic>
      <p:sp>
        <p:nvSpPr>
          <p:cNvPr id="8" name="Freccia giù 7">
            <a:extLst>
              <a:ext uri="{FF2B5EF4-FFF2-40B4-BE49-F238E27FC236}">
                <a16:creationId xmlns:a16="http://schemas.microsoft.com/office/drawing/2014/main" id="{0EAA3D65-C07B-494E-9801-E7AECE5A0EA3}"/>
              </a:ext>
            </a:extLst>
          </p:cNvPr>
          <p:cNvSpPr/>
          <p:nvPr/>
        </p:nvSpPr>
        <p:spPr bwMode="auto">
          <a:xfrm>
            <a:off x="4367659" y="4057619"/>
            <a:ext cx="276349" cy="574907"/>
          </a:xfrm>
          <a:prstGeom prst="downArrow">
            <a:avLst/>
          </a:prstGeom>
          <a:solidFill>
            <a:schemeClr val="tx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661FC37-973C-7F45-B176-3E10392A1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3" y="4764092"/>
            <a:ext cx="4548328" cy="761329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FFD1230-DDEE-7E42-9FDC-FB5C59789E7B}"/>
              </a:ext>
            </a:extLst>
          </p:cNvPr>
          <p:cNvSpPr txBox="1"/>
          <p:nvPr/>
        </p:nvSpPr>
        <p:spPr>
          <a:xfrm>
            <a:off x="6605254" y="4926433"/>
            <a:ext cx="606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with:</a:t>
            </a:r>
          </a:p>
        </p:txBody>
      </p:sp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6D288706-E556-A949-B49A-1159B84C3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3418" y="4632527"/>
            <a:ext cx="1064782" cy="725184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0C3F702-3298-204C-A0D8-BEB958F20E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3673" y="1619787"/>
            <a:ext cx="21336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330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10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80B10647-2A8A-8142-BA46-28E452170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02" y="2204864"/>
            <a:ext cx="4661925" cy="3496444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F140D951-00A3-BF4C-9D04-5CF7972B0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873" y="2204864"/>
            <a:ext cx="4661925" cy="3496444"/>
          </a:xfrm>
          <a:prstGeom prst="rect">
            <a:avLst/>
          </a:prstGeom>
        </p:spPr>
      </p:pic>
      <p:sp>
        <p:nvSpPr>
          <p:cNvPr id="21" name="Titolo 6">
            <a:extLst>
              <a:ext uri="{FF2B5EF4-FFF2-40B4-BE49-F238E27FC236}">
                <a16:creationId xmlns:a16="http://schemas.microsoft.com/office/drawing/2014/main" id="{3CF7BD34-3C0D-2B44-952A-0F50C9FF79D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656442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Step Simulation</a:t>
            </a:r>
            <a:b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</a:br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with the Controller </a:t>
            </a:r>
            <a:r>
              <a:rPr lang="en-GB" altLang="it-IT" sz="3600">
                <a:latin typeface="Cambria Math" panose="02040503050406030204" pitchFamily="18" charset="0"/>
                <a:ea typeface="Cambria Math" panose="02040503050406030204" pitchFamily="18" charset="0"/>
              </a:rPr>
              <a:t>u</a:t>
            </a:r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1284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784277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Clipped Variant Control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467544" y="1719319"/>
            <a:ext cx="7893050" cy="830997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orbital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energy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controller 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u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can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not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pull on 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ground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. </a:t>
            </a:r>
            <a:endParaRPr lang="it-IT" sz="160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11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3D61CD9-56A6-0849-84F5-C158CDF28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775627"/>
            <a:ext cx="4464496" cy="3184680"/>
          </a:xfrm>
          <a:prstGeom prst="rect">
            <a:avLst/>
          </a:prstGeom>
        </p:spPr>
      </p:pic>
      <p:pic>
        <p:nvPicPr>
          <p:cNvPr id="16" name="Immagine 15" descr="Immagine che contiene testo&#10;&#10;Descrizione generata automaticamente">
            <a:extLst>
              <a:ext uri="{FF2B5EF4-FFF2-40B4-BE49-F238E27FC236}">
                <a16:creationId xmlns:a16="http://schemas.microsoft.com/office/drawing/2014/main" id="{FC821455-7719-464E-B6C9-969E3BC06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916" y="2277658"/>
            <a:ext cx="2304168" cy="539715"/>
          </a:xfrm>
          <a:prstGeom prst="rect">
            <a:avLst/>
          </a:prstGeom>
        </p:spPr>
      </p:pic>
      <p:pic>
        <p:nvPicPr>
          <p:cNvPr id="5" name="Picture 4" descr="Chart, line chart, histogram&#10;&#10;Description automatically generated">
            <a:extLst>
              <a:ext uri="{FF2B5EF4-FFF2-40B4-BE49-F238E27FC236}">
                <a16:creationId xmlns:a16="http://schemas.microsoft.com/office/drawing/2014/main" id="{4B1A07E5-A0FC-4E4A-A9EF-872DCD28D67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774307"/>
            <a:ext cx="4464000" cy="31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60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Region of attraction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685800" y="1412776"/>
            <a:ext cx="4385113" cy="557075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Unilateral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control 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u ≧ 0.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/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/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/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Considering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a </a:t>
            </a:r>
            <a:r>
              <a:rPr lang="it-IT" sz="1600" i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first-</a:t>
            </a:r>
            <a:r>
              <a:rPr lang="it-IT" sz="1600" i="1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order</a:t>
            </a:r>
            <a:r>
              <a:rPr lang="it-IT" sz="1600" i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 formula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, i.e. an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expression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written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combining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a set of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polynomial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equations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and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inequalities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(in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variables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y</a:t>
            </a:r>
            <a:r>
              <a:rPr lang="it-IT" sz="1600" baseline="-250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1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,…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y</a:t>
            </a:r>
            <a:r>
              <a:rPr lang="it-IT" sz="1600" baseline="-2500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)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using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logical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conjuction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(⋀),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disjuction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(⋁), and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negation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(¬)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operators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,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we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obtained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GB" sz="1800">
              <a:solidFill>
                <a:schemeClr val="accent1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GB" sz="180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it-IT" sz="1600">
              <a:solidFill>
                <a:schemeClr val="tx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12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8E3AA74-081B-E44E-BCC2-5BCD963F5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993" y="1673021"/>
            <a:ext cx="1092200" cy="43180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B6AF02BC-B137-D040-91CD-AABE1AD9D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81" y="5258759"/>
            <a:ext cx="5110336" cy="563546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36C5DCD5-6CC7-C042-BD8F-A8E924CB1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993" y="2911600"/>
            <a:ext cx="3213000" cy="42840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C7A3BD1-2F68-924E-BB32-25682AF1C6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4243" y="1550988"/>
            <a:ext cx="3869757" cy="3693511"/>
          </a:xfrm>
          <a:prstGeom prst="rect">
            <a:avLst/>
          </a:prstGeom>
        </p:spPr>
      </p:pic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2F81B012-74DC-FB4B-96F0-96944B08088C}"/>
              </a:ext>
            </a:extLst>
          </p:cNvPr>
          <p:cNvSpPr/>
          <p:nvPr/>
        </p:nvSpPr>
        <p:spPr bwMode="auto">
          <a:xfrm>
            <a:off x="1108756" y="1667818"/>
            <a:ext cx="1160829" cy="425141"/>
          </a:xfrm>
          <a:prstGeom prst="round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782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6">
            <a:extLst>
              <a:ext uri="{FF2B5EF4-FFF2-40B4-BE49-F238E27FC236}">
                <a16:creationId xmlns:a16="http://schemas.microsoft.com/office/drawing/2014/main" id="{BD412D0C-7CD2-4092-9011-9CCA02A921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836614"/>
            <a:ext cx="7772400" cy="78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/>
            <a:r>
              <a:rPr lang="en-GB" altLang="it-IT" sz="3600" kern="0">
                <a:latin typeface="Calibri" panose="020F0502020204030204" pitchFamily="34" charset="0"/>
                <a:ea typeface="ＭＳ Ｐゴシック" panose="020B0600070205080204" pitchFamily="34" charset="-128"/>
              </a:rPr>
              <a:t>Region of attraction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307C519-CA9B-114B-96B4-AE9A748A3530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13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9AD27610-B9D3-1842-A7E6-189B5B60F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3498"/>
            <a:ext cx="91440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978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Velocity Control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565150" y="1700808"/>
            <a:ext cx="7893050" cy="4113947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Let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  <a:r>
              <a:rPr lang="it-IT" sz="1600" baseline="-2500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des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be 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desired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velocity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at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the top of 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next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stride (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when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 = 0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),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then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: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Equating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these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two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expressions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, and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solving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for 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it-IT" sz="1600" baseline="-250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0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,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we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get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the location to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step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in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order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to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achieve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desired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  <a:r>
              <a:rPr lang="it-IT" sz="1600" baseline="-2500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des</a:t>
            </a:r>
            <a:endParaRPr lang="it-IT" sz="1600" baseline="-25000">
              <a:solidFill>
                <a:schemeClr val="accent1">
                  <a:lumMod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baseline="-25000">
              <a:solidFill>
                <a:schemeClr val="accent1">
                  <a:lumMod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baseline="-25000">
              <a:solidFill>
                <a:schemeClr val="accent1">
                  <a:lumMod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It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is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important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to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have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a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smooth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connection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between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consecutive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functions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f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(x)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at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each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step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, so:</a:t>
            </a:r>
            <a:endParaRPr lang="it-IT" sz="1600">
              <a:solidFill>
                <a:schemeClr val="accent1">
                  <a:lumMod val="10000"/>
                </a:schemeClr>
              </a:solidFill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endParaRPr lang="it-IT" sz="1600">
              <a:solidFill>
                <a:schemeClr val="tx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14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D512180-7315-484A-BAEA-F2CCBB3EC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150" y="2255123"/>
            <a:ext cx="2171700" cy="673100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C2CF4FF6-DE82-F24E-96F6-0BB9EC4DE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450" y="3017478"/>
            <a:ext cx="5499100" cy="723900"/>
          </a:xfrm>
          <a:prstGeom prst="rect">
            <a:avLst/>
          </a:prstGeom>
        </p:spPr>
      </p:pic>
      <p:pic>
        <p:nvPicPr>
          <p:cNvPr id="12" name="Immagine 11" descr="Immagine che contiene testo&#10;&#10;Descrizione generata automaticamente">
            <a:extLst>
              <a:ext uri="{FF2B5EF4-FFF2-40B4-BE49-F238E27FC236}">
                <a16:creationId xmlns:a16="http://schemas.microsoft.com/office/drawing/2014/main" id="{2C153FF0-AD64-9744-9A1A-6716A640A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3768" y="5157192"/>
            <a:ext cx="4975835" cy="71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598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Simulation settings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8FC9FCD-AB88-4545-8DE4-79525CF6C141}"/>
                  </a:ext>
                </a:extLst>
              </p:cNvPr>
              <p:cNvSpPr txBox="1"/>
              <p:nvPr/>
            </p:nvSpPr>
            <p:spPr>
              <a:xfrm>
                <a:off x="565150" y="1959409"/>
                <a:ext cx="7607250" cy="527163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The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support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leg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is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actuated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to control the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body’s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height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as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a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function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of the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horizontal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distance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from the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foot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to the body mass. 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PD control plus a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feed-forward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computed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torque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command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: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We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have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used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a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symmetric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polynomial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f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(x) = a</a:t>
                </a:r>
                <a:r>
                  <a:rPr lang="it-IT" sz="1600" baseline="-250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0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a</a:t>
                </a:r>
                <a:r>
                  <a:rPr lang="it-IT" sz="1600" baseline="-250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it-IT" sz="1600" baseline="300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a</a:t>
                </a:r>
                <a:r>
                  <a:rPr lang="it-IT" sz="1600" baseline="-250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4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it-IT" sz="1600" baseline="300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4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, with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f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(x) =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z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*     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if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|x| ≧ x*  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with  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x* =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it-IT" sz="160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it-IT" sz="160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it-IT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it-IT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it-IT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it-IT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rad>
                  </m:oMath>
                </a14:m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corresponding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to the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point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of zero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slope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of the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polynomial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.  (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</a:t>
                </a:r>
                <a:r>
                  <a:rPr lang="it-IT" sz="1600" baseline="-250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0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0.9375,  a</a:t>
                </a:r>
                <a:r>
                  <a:rPr lang="it-IT" sz="1600" baseline="-250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-2,  a</a:t>
                </a:r>
                <a:r>
                  <a:rPr lang="it-IT" sz="1600" baseline="-250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4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30.864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)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>
                  <a:defRPr/>
                </a:pPr>
                <a:endParaRPr lang="it-IT" sz="160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8FC9FCD-AB88-4545-8DE4-79525CF6C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150" y="1959409"/>
                <a:ext cx="7607250" cy="5271636"/>
              </a:xfrm>
              <a:prstGeom prst="rect">
                <a:avLst/>
              </a:prstGeom>
              <a:blipFill>
                <a:blip r:embed="rId2"/>
                <a:stretch>
                  <a:fillRect l="-321" t="-34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15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FCC2BF9-3B2A-DC49-AB9D-C54714070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3429000"/>
            <a:ext cx="73914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1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Multiple choices for </a:t>
            </a:r>
            <a:r>
              <a:rPr lang="en-GB" altLang="it-IT" sz="3600"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en-GB" altLang="it-IT" sz="3600" baseline="-25000">
                <a:latin typeface="Cambria Math" panose="02040503050406030204" pitchFamily="18" charset="0"/>
                <a:ea typeface="Cambria Math" panose="02040503050406030204" pitchFamily="18" charset="0"/>
              </a:rPr>
              <a:t>0</a:t>
            </a:r>
            <a:endParaRPr lang="en-GB" altLang="it-IT" sz="360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16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DC2D233C-1E56-8B4D-B07E-87BB55402A57}"/>
                  </a:ext>
                </a:extLst>
              </p:cNvPr>
              <p:cNvSpPr txBox="1"/>
              <p:nvPr/>
            </p:nvSpPr>
            <p:spPr>
              <a:xfrm>
                <a:off x="565150" y="1484784"/>
                <a:ext cx="7893050" cy="1077218"/>
              </a:xfrm>
              <a:prstGeom prst="rect">
                <a:avLst/>
              </a:prstGeom>
              <a:noFill/>
            </p:spPr>
            <p:txBody>
              <a:bodyPr lIns="91440" tIns="45720" rIns="91440" bIns="45720" anchor="t">
                <a:spAutoFit/>
              </a:bodyPr>
              <a:lstStyle/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Since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the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previous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equation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relative to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E</a:t>
                </a:r>
                <a:r>
                  <a:rPr lang="it-IT" sz="1600" baseline="-25000" err="1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des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has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multiple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solutions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w.r.t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. 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x</a:t>
                </a:r>
                <a:r>
                  <a:rPr lang="it-IT" sz="1600" baseline="-2500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0</a:t>
                </a:r>
                <a:r>
                  <a:rPr lang="it-IT" sz="1600" baseline="-250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if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we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choose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a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step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sufficiently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large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considering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a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starting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sz="1600" i="1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it-IT" sz="1600" dirty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it-IT" sz="1600" baseline="-25000" dirty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e>
                    </m:acc>
                  </m:oMath>
                </a14:m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, the robot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can’t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do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it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. So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it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falls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down!</a:t>
                </a:r>
                <a:endParaRPr lang="it-IT" sz="1600" baseline="-25000">
                  <a:solidFill>
                    <a:schemeClr val="accent1">
                      <a:lumMod val="10000"/>
                    </a:schemeClr>
                  </a:solidFill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defRPr/>
                </a:pPr>
                <a:endParaRPr lang="it-IT" sz="160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DC2D233C-1E56-8B4D-B07E-87BB55402A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150" y="1484784"/>
                <a:ext cx="7893050" cy="1077218"/>
              </a:xfrm>
              <a:prstGeom prst="rect">
                <a:avLst/>
              </a:prstGeom>
              <a:blipFill>
                <a:blip r:embed="rId2"/>
                <a:stretch>
                  <a:fillRect l="-309" t="-227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 descr="Immagine che contiene tavolo&#10;&#10;Descrizione generata automaticamente">
            <a:extLst>
              <a:ext uri="{FF2B5EF4-FFF2-40B4-BE49-F238E27FC236}">
                <a16:creationId xmlns:a16="http://schemas.microsoft.com/office/drawing/2014/main" id="{AC24E009-B491-C04B-AE10-67F2E0EEA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38" y="2311355"/>
            <a:ext cx="7642723" cy="372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45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Simulation with variable </a:t>
            </a:r>
            <a:r>
              <a:rPr lang="en-GB" altLang="it-IT" sz="3600" err="1"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  <a:r>
              <a:rPr lang="en-GB" altLang="it-IT" sz="3600" baseline="-25000" err="1">
                <a:latin typeface="Cambria Math" panose="02040503050406030204" pitchFamily="18" charset="0"/>
                <a:ea typeface="Cambria Math" panose="02040503050406030204" pitchFamily="18" charset="0"/>
              </a:rPr>
              <a:t>des</a:t>
            </a:r>
            <a:endParaRPr lang="en-GB" altLang="it-IT" sz="360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17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5F14595-10AA-A64D-BD66-B7E80D8D9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33" y="1412776"/>
            <a:ext cx="8638333" cy="434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726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Simulation with variable </a:t>
            </a:r>
            <a:r>
              <a:rPr lang="en-GB" altLang="it-IT" sz="3600" err="1"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  <a:r>
              <a:rPr lang="en-GB" altLang="it-IT" sz="3600" baseline="-25000" err="1">
                <a:latin typeface="Cambria Math" panose="02040503050406030204" pitchFamily="18" charset="0"/>
                <a:ea typeface="Cambria Math" panose="02040503050406030204" pitchFamily="18" charset="0"/>
              </a:rPr>
              <a:t>des</a:t>
            </a:r>
            <a:endParaRPr lang="en-GB" altLang="it-IT" sz="3600">
              <a:latin typeface="Calibri" panose="020F050202020403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18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76A0F01-EFE3-8246-AAAB-6749ACB11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412776"/>
            <a:ext cx="8046594" cy="470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53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Introduction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565150" y="1959409"/>
            <a:ext cx="7893050" cy="2308324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LIP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the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simplest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model for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bipedal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walking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:</a:t>
            </a:r>
          </a:p>
          <a:p>
            <a:pPr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All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the mass of the robot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considered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to be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concentrated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at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its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Center of Mass (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CoM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) with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massless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telescopic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leg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.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It’s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not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possible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 generate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CoM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height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variations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,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as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the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hypothesis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of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constant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CoM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height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required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to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keep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the model linear.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 dirty="0">
                <a:latin typeface="Arial"/>
                <a:ea typeface="ＭＳ Ｐゴシック"/>
                <a:cs typeface="Arial"/>
              </a:rPr>
              <a:t>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0439156-49AC-9F4A-B38E-AEEB95362949}"/>
              </a:ext>
            </a:extLst>
          </p:cNvPr>
          <p:cNvSpPr txBox="1"/>
          <p:nvPr/>
        </p:nvSpPr>
        <p:spPr>
          <a:xfrm>
            <a:off x="1328964" y="4252344"/>
            <a:ext cx="64860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b="1" i="1" dirty="0">
                <a:solidFill>
                  <a:schemeClr val="tx1"/>
                </a:solidFill>
              </a:rPr>
              <a:t>How to plan a </a:t>
            </a:r>
            <a:r>
              <a:rPr lang="it-IT" sz="1600" b="1" i="1" dirty="0" err="1">
                <a:solidFill>
                  <a:schemeClr val="tx1"/>
                </a:solidFill>
              </a:rPr>
              <a:t>gait</a:t>
            </a:r>
            <a:r>
              <a:rPr lang="it-IT" sz="1600" b="1" i="1" dirty="0">
                <a:solidFill>
                  <a:schemeClr val="tx1"/>
                </a:solidFill>
              </a:rPr>
              <a:t> </a:t>
            </a:r>
            <a:r>
              <a:rPr lang="it-IT" sz="1600" b="1" i="1" dirty="0" err="1">
                <a:solidFill>
                  <a:schemeClr val="tx1"/>
                </a:solidFill>
              </a:rPr>
              <a:t>introducing</a:t>
            </a:r>
            <a:r>
              <a:rPr lang="it-IT" sz="1600" b="1" i="1" dirty="0">
                <a:solidFill>
                  <a:schemeClr val="tx1"/>
                </a:solidFill>
              </a:rPr>
              <a:t> a </a:t>
            </a:r>
            <a:r>
              <a:rPr lang="it-IT" sz="1600" b="1" i="1" dirty="0" err="1">
                <a:solidFill>
                  <a:schemeClr val="tx1"/>
                </a:solidFill>
              </a:rPr>
              <a:t>variable</a:t>
            </a:r>
            <a:r>
              <a:rPr lang="it-IT" sz="1600" b="1" i="1" dirty="0">
                <a:solidFill>
                  <a:schemeClr val="tx1"/>
                </a:solidFill>
              </a:rPr>
              <a:t> </a:t>
            </a:r>
            <a:r>
              <a:rPr lang="it-IT" sz="1600" b="1" i="1" dirty="0" err="1">
                <a:solidFill>
                  <a:schemeClr val="tx1"/>
                </a:solidFill>
              </a:rPr>
              <a:t>CoM</a:t>
            </a:r>
            <a:r>
              <a:rPr lang="it-IT" sz="1600" b="1" i="1" dirty="0">
                <a:solidFill>
                  <a:schemeClr val="tx1"/>
                </a:solidFill>
              </a:rPr>
              <a:t> </a:t>
            </a:r>
            <a:r>
              <a:rPr lang="it-IT" sz="1600" b="1" i="1" dirty="0" err="1">
                <a:solidFill>
                  <a:schemeClr val="tx1"/>
                </a:solidFill>
              </a:rPr>
              <a:t>height</a:t>
            </a:r>
            <a:r>
              <a:rPr lang="it-IT" sz="1600" b="1" i="1" dirty="0">
                <a:solidFill>
                  <a:schemeClr val="tx1"/>
                </a:solidFill>
              </a:rPr>
              <a:t> </a:t>
            </a:r>
            <a:r>
              <a:rPr lang="it-IT" sz="1600" b="1" i="1" dirty="0" err="1">
                <a:solidFill>
                  <a:schemeClr val="tx1"/>
                </a:solidFill>
              </a:rPr>
              <a:t>trajectory</a:t>
            </a:r>
            <a:r>
              <a:rPr lang="it-IT" sz="1600" b="1" i="1" dirty="0">
                <a:solidFill>
                  <a:schemeClr val="tx1"/>
                </a:solidFill>
              </a:rPr>
              <a:t> ?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B054E25-0EDC-8440-A474-2E4A9C4CE72B}"/>
              </a:ext>
            </a:extLst>
          </p:cNvPr>
          <p:cNvSpPr txBox="1"/>
          <p:nvPr/>
        </p:nvSpPr>
        <p:spPr>
          <a:xfrm>
            <a:off x="966531" y="5316990"/>
            <a:ext cx="721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b="1" dirty="0" err="1">
                <a:solidFill>
                  <a:schemeClr val="accent1">
                    <a:lumMod val="10000"/>
                  </a:schemeClr>
                </a:solidFill>
              </a:rPr>
              <a:t>Variable</a:t>
            </a:r>
            <a:r>
              <a:rPr lang="it-IT" sz="1800" b="1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800" b="1" dirty="0" err="1">
                <a:solidFill>
                  <a:schemeClr val="accent1">
                    <a:lumMod val="10000"/>
                  </a:schemeClr>
                </a:solidFill>
              </a:rPr>
              <a:t>height</a:t>
            </a:r>
            <a:r>
              <a:rPr lang="it-IT" sz="1800" b="1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800" b="1" dirty="0" err="1">
                <a:solidFill>
                  <a:schemeClr val="accent1">
                    <a:lumMod val="10000"/>
                  </a:schemeClr>
                </a:solidFill>
              </a:rPr>
              <a:t>Inverted</a:t>
            </a:r>
            <a:r>
              <a:rPr lang="it-IT" sz="1800" b="1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800" b="1" dirty="0" err="1">
                <a:solidFill>
                  <a:schemeClr val="accent1">
                    <a:lumMod val="10000"/>
                  </a:schemeClr>
                </a:solidFill>
              </a:rPr>
              <a:t>Pendulum</a:t>
            </a:r>
            <a:r>
              <a:rPr lang="it-IT" sz="1800" b="1" dirty="0">
                <a:solidFill>
                  <a:schemeClr val="accent1">
                    <a:lumMod val="10000"/>
                  </a:schemeClr>
                </a:solidFill>
              </a:rPr>
              <a:t>, with </a:t>
            </a:r>
            <a:r>
              <a:rPr lang="it-IT" sz="1800" b="1" dirty="0" err="1">
                <a:solidFill>
                  <a:schemeClr val="accent1">
                    <a:lumMod val="10000"/>
                  </a:schemeClr>
                </a:solidFill>
              </a:rPr>
              <a:t>Orbital</a:t>
            </a:r>
            <a:r>
              <a:rPr lang="it-IT" sz="1800" b="1" dirty="0">
                <a:solidFill>
                  <a:schemeClr val="accent1">
                    <a:lumMod val="10000"/>
                  </a:schemeClr>
                </a:solidFill>
              </a:rPr>
              <a:t> Energy Control</a:t>
            </a:r>
          </a:p>
        </p:txBody>
      </p:sp>
      <p:sp>
        <p:nvSpPr>
          <p:cNvPr id="20" name="Freccia giù 19">
            <a:extLst>
              <a:ext uri="{FF2B5EF4-FFF2-40B4-BE49-F238E27FC236}">
                <a16:creationId xmlns:a16="http://schemas.microsoft.com/office/drawing/2014/main" id="{388E706D-40F3-E24B-A5B5-A93F8D93C3DF}"/>
              </a:ext>
            </a:extLst>
          </p:cNvPr>
          <p:cNvSpPr/>
          <p:nvPr/>
        </p:nvSpPr>
        <p:spPr bwMode="auto">
          <a:xfrm>
            <a:off x="4418026" y="4737920"/>
            <a:ext cx="307948" cy="432048"/>
          </a:xfrm>
          <a:prstGeom prst="downArrow">
            <a:avLst/>
          </a:prstGeom>
          <a:solidFill>
            <a:schemeClr val="tx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F2627DA6-08D1-3E4D-B1B2-1DD092D82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120" y="1764715"/>
            <a:ext cx="1193800" cy="711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/>
      <p:bldP spid="2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Simulation with variable </a:t>
            </a:r>
            <a:r>
              <a:rPr lang="en-GB" altLang="it-IT" sz="3600" err="1"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  <a:r>
              <a:rPr lang="en-GB" altLang="it-IT" sz="3600" baseline="-25000" err="1">
                <a:latin typeface="Cambria Math" panose="02040503050406030204" pitchFamily="18" charset="0"/>
                <a:ea typeface="Cambria Math" panose="02040503050406030204" pitchFamily="18" charset="0"/>
              </a:rPr>
              <a:t>des</a:t>
            </a:r>
            <a:endParaRPr lang="en-GB" altLang="it-IT" sz="3600">
              <a:latin typeface="Calibri" panose="020F050202020403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19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E6B8354-8004-EF42-9212-A0C606418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99" y="1473318"/>
            <a:ext cx="7772401" cy="454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94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Simulation with variable </a:t>
            </a:r>
            <a:r>
              <a:rPr lang="en-GB" altLang="it-IT" sz="3600"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step size</a:t>
            </a:r>
            <a:endParaRPr lang="en-GB" altLang="it-IT" sz="360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20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3E5E8DB-21F3-DE4C-B723-27A7C5E47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4784"/>
            <a:ext cx="91440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2056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Simulation with variable </a:t>
            </a:r>
            <a:r>
              <a:rPr lang="en-GB" altLang="it-IT" sz="3600"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step size</a:t>
            </a:r>
            <a:endParaRPr lang="en-GB" altLang="it-IT" sz="360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21</a:t>
            </a:r>
          </a:p>
        </p:txBody>
      </p:sp>
      <p:pic>
        <p:nvPicPr>
          <p:cNvPr id="4" name="Immagine 3" descr="Immagine che contiene testo, antenna&#10;&#10;Descrizione generata automaticamente">
            <a:extLst>
              <a:ext uri="{FF2B5EF4-FFF2-40B4-BE49-F238E27FC236}">
                <a16:creationId xmlns:a16="http://schemas.microsoft.com/office/drawing/2014/main" id="{A9618C50-2A24-454A-A4AC-33F24791D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559" y="1485792"/>
            <a:ext cx="7926881" cy="463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322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Simulation with variable </a:t>
            </a:r>
            <a:r>
              <a:rPr lang="en-GB" altLang="it-IT" sz="3600"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step size</a:t>
            </a:r>
            <a:endParaRPr lang="en-GB" altLang="it-IT" sz="360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22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C6062BB-654F-4948-B91B-D6C83ED91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363" y="1412776"/>
            <a:ext cx="7718533" cy="451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7413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MPC for variable </a:t>
            </a:r>
            <a:r>
              <a:rPr lang="en-GB" altLang="it-IT" sz="3600" err="1">
                <a:latin typeface="Calibri" panose="020F0502020204030204" pitchFamily="34" charset="0"/>
                <a:ea typeface="ＭＳ Ｐゴシック" panose="020B0600070205080204" pitchFamily="34" charset="-128"/>
              </a:rPr>
              <a:t>CoM</a:t>
            </a:r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 height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565150" y="1959409"/>
            <a:ext cx="8255322" cy="30469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key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idea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to control the robot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through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definition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of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two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relevant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trajectories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.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The goal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to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develop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a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trajectory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for 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zmp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which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guarantees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a balance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condition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. </a:t>
            </a: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It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imposed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a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virtual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vertical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dynamic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such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that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the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resultant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dynamic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 a 3D LIP.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tx1"/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23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16B7856-D0B2-0849-ABAE-24B2EC1F3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4149080"/>
            <a:ext cx="25400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33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MPC for variable </a:t>
            </a:r>
            <a:r>
              <a:rPr lang="en-GB" altLang="it-IT" sz="3600" dirty="0" err="1">
                <a:latin typeface="Calibri" panose="020F0502020204030204" pitchFamily="34" charset="0"/>
                <a:ea typeface="ＭＳ Ｐゴシック" panose="020B0600070205080204" pitchFamily="34" charset="-128"/>
              </a:rPr>
              <a:t>CoM</a:t>
            </a:r>
            <a:r>
              <a:rPr lang="en-GB" altLang="it-IT" sz="3600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 height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444338" y="2087903"/>
            <a:ext cx="8255322" cy="35394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ZMP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constraints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: </a:t>
            </a: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Stability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constraints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considering</a:t>
            </a: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   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anticipative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tails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: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tx1"/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 dirty="0">
                <a:latin typeface="Arial"/>
                <a:ea typeface="ＭＳ Ｐゴシック"/>
                <a:cs typeface="Arial"/>
              </a:rPr>
              <a:t>24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30303F55-FCC6-5648-AA96-58AE87F08DA1}"/>
              </a:ext>
            </a:extLst>
          </p:cNvPr>
          <p:cNvSpPr/>
          <p:nvPr/>
        </p:nvSpPr>
        <p:spPr bwMode="auto">
          <a:xfrm>
            <a:off x="1043608" y="4882206"/>
            <a:ext cx="7056783" cy="1016239"/>
          </a:xfrm>
          <a:prstGeom prst="round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1A40158-BEF5-494B-BDAF-F5445444E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552" y="1747168"/>
            <a:ext cx="4565648" cy="1089790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4F7F93F3-9348-CD43-ACAD-92FD57C94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600" y="3090876"/>
            <a:ext cx="4915060" cy="1537412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7C299F17-B57D-3F4C-81D2-C1AD71055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649" y="4920425"/>
            <a:ext cx="68707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257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Simulation results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444338" y="1916832"/>
            <a:ext cx="8255322" cy="15696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tx1"/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25</a:t>
            </a:r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8A56730E-E57F-47BB-85B8-0E0508B7B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29" y="1767399"/>
            <a:ext cx="4566332" cy="3427111"/>
          </a:xfrm>
          <a:prstGeom prst="rect">
            <a:avLst/>
          </a:prstGeom>
        </p:spPr>
      </p:pic>
      <p:pic>
        <p:nvPicPr>
          <p:cNvPr id="7" name="Elemento grafico 7">
            <a:extLst>
              <a:ext uri="{FF2B5EF4-FFF2-40B4-BE49-F238E27FC236}">
                <a16:creationId xmlns:a16="http://schemas.microsoft.com/office/drawing/2014/main" id="{584C451A-861F-4611-B32D-F8D063C90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10" y="1710721"/>
            <a:ext cx="4745812" cy="3559359"/>
          </a:xfrm>
          <a:prstGeom prst="rect">
            <a:avLst/>
          </a:prstGeom>
        </p:spPr>
      </p:pic>
      <p:pic>
        <p:nvPicPr>
          <p:cNvPr id="6" name="Elemento grafico 7">
            <a:extLst>
              <a:ext uri="{FF2B5EF4-FFF2-40B4-BE49-F238E27FC236}">
                <a16:creationId xmlns:a16="http://schemas.microsoft.com/office/drawing/2014/main" id="{54C97F67-7DBA-4F86-AF1E-E479050BED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43400" y="1744318"/>
            <a:ext cx="4740964" cy="350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7947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Simulation results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444338" y="1916832"/>
            <a:ext cx="8255322" cy="15696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tx1"/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>
              <a:solidFill>
                <a:schemeClr val="accent1">
                  <a:lumMod val="1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26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pic>
        <p:nvPicPr>
          <p:cNvPr id="5" name="Elemento grafico 7">
            <a:extLst>
              <a:ext uri="{FF2B5EF4-FFF2-40B4-BE49-F238E27FC236}">
                <a16:creationId xmlns:a16="http://schemas.microsoft.com/office/drawing/2014/main" id="{AC802385-5EE9-4945-8EC3-9B896B41D2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02430" y="1794013"/>
            <a:ext cx="4591876" cy="3428998"/>
          </a:xfrm>
          <a:prstGeom prst="rect">
            <a:avLst/>
          </a:prstGeom>
        </p:spPr>
      </p:pic>
      <p:pic>
        <p:nvPicPr>
          <p:cNvPr id="4" name="Elemento grafico 6">
            <a:extLst>
              <a:ext uri="{FF2B5EF4-FFF2-40B4-BE49-F238E27FC236}">
                <a16:creationId xmlns:a16="http://schemas.microsoft.com/office/drawing/2014/main" id="{13F12348-2BE3-446E-852B-2F8A4C6C06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1" y="1794014"/>
            <a:ext cx="4651514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02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Conclusions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27</a:t>
            </a:r>
          </a:p>
        </p:txBody>
      </p:sp>
      <p:sp>
        <p:nvSpPr>
          <p:cNvPr id="4" name="Titolo 6">
            <a:extLst>
              <a:ext uri="{FF2B5EF4-FFF2-40B4-BE49-F238E27FC236}">
                <a16:creationId xmlns:a16="http://schemas.microsoft.com/office/drawing/2014/main" id="{A534405A-ECED-4F93-85B4-A972789381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714" y="2305166"/>
            <a:ext cx="1086338" cy="441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eaLnBrk="1" hangingPunct="1"/>
            <a:r>
              <a:rPr lang="en-GB" altLang="it-IT" kern="0">
                <a:ea typeface="ＭＳ Ｐゴシック"/>
              </a:rPr>
              <a:t>MPC</a:t>
            </a:r>
            <a:r>
              <a:rPr lang="en-GB" altLang="it-IT" sz="2800" kern="0">
                <a:ea typeface="ＭＳ Ｐゴシック"/>
              </a:rPr>
              <a:t> </a:t>
            </a:r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8A6B078D-19DF-473D-AE3B-1CD4D48588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0544" y="2335584"/>
            <a:ext cx="2996395" cy="442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eaLnBrk="1" hangingPunct="1"/>
            <a:r>
              <a:rPr lang="en-GB" altLang="it-IT" kern="0">
                <a:ea typeface="ＭＳ Ｐゴシック"/>
              </a:rPr>
              <a:t>Orbital energy</a:t>
            </a:r>
          </a:p>
        </p:txBody>
      </p:sp>
      <p:sp>
        <p:nvSpPr>
          <p:cNvPr id="8" name="Titolo 6">
            <a:extLst>
              <a:ext uri="{FF2B5EF4-FFF2-40B4-BE49-F238E27FC236}">
                <a16:creationId xmlns:a16="http://schemas.microsoft.com/office/drawing/2014/main" id="{A411CBC7-3C64-4010-BE21-8B93ED5CA6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977" y="2982178"/>
            <a:ext cx="3974994" cy="3066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342900" indent="-342900" algn="l" eaLnBrk="1" hangingPunct="1">
              <a:buFont typeface="Wingdings" pitchFamily="2" charset="2"/>
              <a:buChar char="Ø"/>
            </a:pPr>
            <a:r>
              <a:rPr lang="en-GB" altLang="it-IT" sz="2000" b="0" kern="0">
                <a:solidFill>
                  <a:schemeClr val="tx1">
                    <a:lumMod val="50000"/>
                  </a:schemeClr>
                </a:solidFill>
                <a:ea typeface="ＭＳ Ｐゴシック"/>
              </a:rPr>
              <a:t>Computationally more intensive</a:t>
            </a:r>
          </a:p>
          <a:p>
            <a:pPr marL="342900" indent="-342900" algn="l" eaLnBrk="1" hangingPunct="1">
              <a:buFont typeface="Wingdings" pitchFamily="2" charset="2"/>
              <a:buChar char="Ø"/>
            </a:pPr>
            <a:endParaRPr lang="en-GB" altLang="it-IT" sz="2000" b="0" kern="0">
              <a:solidFill>
                <a:schemeClr val="tx1">
                  <a:lumMod val="50000"/>
                </a:schemeClr>
              </a:solidFill>
              <a:ea typeface="ＭＳ Ｐゴシック"/>
            </a:endParaRPr>
          </a:p>
          <a:p>
            <a:pPr marL="342900" indent="-342900" algn="l" eaLnBrk="1" hangingPunct="1">
              <a:buFont typeface="Wingdings" pitchFamily="2" charset="2"/>
              <a:buChar char="Ø"/>
            </a:pPr>
            <a:r>
              <a:rPr lang="en-GB" altLang="it-IT" sz="2000" b="0" kern="0">
                <a:solidFill>
                  <a:schemeClr val="tx1">
                    <a:lumMod val="50000"/>
                  </a:schemeClr>
                </a:solidFill>
                <a:ea typeface="ＭＳ Ｐゴシック"/>
              </a:rPr>
              <a:t>Stability issues tackled directly</a:t>
            </a:r>
          </a:p>
          <a:p>
            <a:pPr marL="342900" indent="-342900" algn="l" eaLnBrk="1" hangingPunct="1">
              <a:buFont typeface="Wingdings" pitchFamily="2" charset="2"/>
              <a:buChar char="Ø"/>
            </a:pPr>
            <a:endParaRPr lang="en-GB" altLang="it-IT" sz="2000" b="0" kern="0">
              <a:solidFill>
                <a:schemeClr val="tx1">
                  <a:lumMod val="50000"/>
                </a:schemeClr>
              </a:solidFill>
              <a:ea typeface="ＭＳ Ｐゴシック"/>
            </a:endParaRPr>
          </a:p>
        </p:txBody>
      </p:sp>
      <p:sp>
        <p:nvSpPr>
          <p:cNvPr id="9" name="Titolo 6">
            <a:extLst>
              <a:ext uri="{FF2B5EF4-FFF2-40B4-BE49-F238E27FC236}">
                <a16:creationId xmlns:a16="http://schemas.microsoft.com/office/drawing/2014/main" id="{1FAC0BE4-9286-4C20-AA33-2F23484EC0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05" y="2982178"/>
            <a:ext cx="3974994" cy="3066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342900" indent="-342900" algn="l">
              <a:buFont typeface="Wingdings" pitchFamily="2" charset="2"/>
              <a:buChar char="Ø"/>
            </a:pPr>
            <a:r>
              <a:rPr lang="en-GB" altLang="it-IT" sz="2000" b="0" kern="0">
                <a:solidFill>
                  <a:schemeClr val="tx1">
                    <a:lumMod val="50000"/>
                  </a:schemeClr>
                </a:solidFill>
                <a:ea typeface="ＭＳ Ｐゴシック"/>
              </a:rPr>
              <a:t>Lack of prediction</a:t>
            </a:r>
          </a:p>
          <a:p>
            <a:pPr marL="342900" indent="-342900" algn="l">
              <a:buFont typeface="Wingdings" pitchFamily="2" charset="2"/>
              <a:buChar char="Ø"/>
            </a:pPr>
            <a:endParaRPr lang="en-GB" altLang="it-IT" sz="2000" b="0" kern="0">
              <a:solidFill>
                <a:schemeClr val="tx1">
                  <a:lumMod val="50000"/>
                </a:schemeClr>
              </a:solidFill>
              <a:ea typeface="ＭＳ Ｐゴシック"/>
            </a:endParaRPr>
          </a:p>
          <a:p>
            <a:pPr marL="342900" indent="-342900" algn="l">
              <a:buFont typeface="Wingdings" pitchFamily="2" charset="2"/>
              <a:buChar char="Ø"/>
            </a:pPr>
            <a:r>
              <a:rPr lang="en-GB" altLang="it-IT" sz="2000" b="0" kern="0">
                <a:solidFill>
                  <a:schemeClr val="tx1">
                    <a:lumMod val="50000"/>
                  </a:schemeClr>
                </a:solidFill>
                <a:ea typeface="ＭＳ Ｐゴシック"/>
              </a:rPr>
              <a:t>Limitation of the point-foot assumption</a:t>
            </a:r>
          </a:p>
          <a:p>
            <a:pPr marL="342900" indent="-342900" algn="l">
              <a:buFont typeface="Wingdings" pitchFamily="2" charset="2"/>
              <a:buChar char="Ø"/>
            </a:pPr>
            <a:endParaRPr lang="en-GB" altLang="it-IT" sz="2000" b="0" kern="0">
              <a:solidFill>
                <a:schemeClr val="tx1">
                  <a:lumMod val="50000"/>
                </a:schemeClr>
              </a:solidFill>
            </a:endParaRPr>
          </a:p>
          <a:p>
            <a:pPr marL="342900" indent="-342900" algn="l">
              <a:buFont typeface="Wingdings" pitchFamily="2" charset="2"/>
              <a:buChar char="Ø"/>
            </a:pPr>
            <a:r>
              <a:rPr lang="en-GB" altLang="it-IT" sz="2000" b="0" kern="0">
                <a:solidFill>
                  <a:schemeClr val="tx1">
                    <a:lumMod val="50000"/>
                  </a:schemeClr>
                </a:solidFill>
                <a:ea typeface="ＭＳ Ｐゴシック"/>
              </a:rPr>
              <a:t>Possibility of imposing directly the </a:t>
            </a:r>
            <a:r>
              <a:rPr lang="en-GB" altLang="it-IT" sz="2000" b="0" kern="0" err="1">
                <a:solidFill>
                  <a:schemeClr val="tx1">
                    <a:lumMod val="50000"/>
                  </a:schemeClr>
                </a:solidFill>
                <a:ea typeface="ＭＳ Ｐゴシック"/>
              </a:rPr>
              <a:t>CoM</a:t>
            </a:r>
            <a:r>
              <a:rPr lang="en-GB" altLang="it-IT" sz="2000" b="0" kern="0">
                <a:solidFill>
                  <a:schemeClr val="tx1">
                    <a:lumMod val="50000"/>
                  </a:schemeClr>
                </a:solidFill>
                <a:ea typeface="ＭＳ Ｐゴシック"/>
              </a:rPr>
              <a:t> trajectory</a:t>
            </a:r>
            <a:endParaRPr lang="en-GB" altLang="it-IT" sz="2000" b="0" ker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58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1">
            <a:extLst>
              <a:ext uri="{FF2B5EF4-FFF2-40B4-BE49-F238E27FC236}">
                <a16:creationId xmlns:a16="http://schemas.microsoft.com/office/drawing/2014/main" id="{8FA635A7-840C-490B-BB59-1EA4BEDAB3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3429000"/>
          </a:xfrm>
          <a:prstGeom prst="rect">
            <a:avLst/>
          </a:prstGeom>
          <a:solidFill>
            <a:srgbClr val="006778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822433"/>
              </a:buClr>
              <a:buChar char="•"/>
              <a:defRPr sz="24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GB" altLang="it-IT" sz="900">
              <a:solidFill>
                <a:schemeClr val="bg1"/>
              </a:solidFill>
            </a:endParaRPr>
          </a:p>
        </p:txBody>
      </p:sp>
      <p:grpSp>
        <p:nvGrpSpPr>
          <p:cNvPr id="25602" name="Group 17">
            <a:extLst>
              <a:ext uri="{FF2B5EF4-FFF2-40B4-BE49-F238E27FC236}">
                <a16:creationId xmlns:a16="http://schemas.microsoft.com/office/drawing/2014/main" id="{3A5A969E-432F-4E66-99F6-4B02D4943990}"/>
              </a:ext>
            </a:extLst>
          </p:cNvPr>
          <p:cNvGrpSpPr>
            <a:grpSpLocks/>
          </p:cNvGrpSpPr>
          <p:nvPr/>
        </p:nvGrpSpPr>
        <p:grpSpPr bwMode="auto">
          <a:xfrm>
            <a:off x="0" y="2420888"/>
            <a:ext cx="9145588" cy="4098925"/>
            <a:chOff x="0" y="1738"/>
            <a:chExt cx="5761" cy="2582"/>
          </a:xfrm>
        </p:grpSpPr>
        <p:pic>
          <p:nvPicPr>
            <p:cNvPr id="25605" name="Picture 15" descr="Fondino">
              <a:extLst>
                <a:ext uri="{FF2B5EF4-FFF2-40B4-BE49-F238E27FC236}">
                  <a16:creationId xmlns:a16="http://schemas.microsoft.com/office/drawing/2014/main" id="{0B803AF1-D1CC-46BB-BF7D-502A9AC7B8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606" name="Picture 13" descr="logo +marchio">
              <a:extLst>
                <a:ext uri="{FF2B5EF4-FFF2-40B4-BE49-F238E27FC236}">
                  <a16:creationId xmlns:a16="http://schemas.microsoft.com/office/drawing/2014/main" id="{0783898C-95B8-4874-AECA-B027E07DA2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60"/>
              <a:ext cx="5761" cy="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607" name="Picture 16" descr="fascia">
              <a:extLst>
                <a:ext uri="{FF2B5EF4-FFF2-40B4-BE49-F238E27FC236}">
                  <a16:creationId xmlns:a16="http://schemas.microsoft.com/office/drawing/2014/main" id="{256BC9AB-86CA-4C18-A1EB-4466B99797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CasellaDiTesto 1">
            <a:extLst>
              <a:ext uri="{FF2B5EF4-FFF2-40B4-BE49-F238E27FC236}">
                <a16:creationId xmlns:a16="http://schemas.microsoft.com/office/drawing/2014/main" id="{26C98D81-82C7-45EB-B255-3EED4AA02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736" y="2475077"/>
            <a:ext cx="44048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22433"/>
              </a:buClr>
              <a:buChar char="•"/>
              <a:defRPr sz="24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it-IT" altLang="it-IT" sz="2800" b="1" err="1">
                <a:solidFill>
                  <a:srgbClr val="FFFFFF"/>
                </a:solidFill>
              </a:rPr>
              <a:t>Thank</a:t>
            </a:r>
            <a:r>
              <a:rPr lang="it-IT" altLang="it-IT" sz="2800" b="1">
                <a:solidFill>
                  <a:srgbClr val="FFFFFF"/>
                </a:solidFill>
              </a:rPr>
              <a:t> </a:t>
            </a:r>
            <a:r>
              <a:rPr lang="it-IT" altLang="it-IT" sz="2800" b="1" err="1">
                <a:solidFill>
                  <a:srgbClr val="FFFFFF"/>
                </a:solidFill>
              </a:rPr>
              <a:t>you</a:t>
            </a:r>
            <a:r>
              <a:rPr lang="it-IT" altLang="it-IT" sz="2800" b="1">
                <a:solidFill>
                  <a:srgbClr val="FFFFFF"/>
                </a:solidFill>
              </a:rPr>
              <a:t> for the </a:t>
            </a:r>
            <a:r>
              <a:rPr lang="it-IT" altLang="it-IT" sz="2800" b="1" err="1">
                <a:solidFill>
                  <a:srgbClr val="FFFFFF"/>
                </a:solidFill>
              </a:rPr>
              <a:t>attention</a:t>
            </a:r>
            <a:r>
              <a:rPr lang="it-IT" altLang="it-IT" sz="2800" b="1">
                <a:solidFill>
                  <a:srgbClr val="FFFFFF"/>
                </a:solidFill>
              </a:rPr>
              <a:t>!</a:t>
            </a:r>
          </a:p>
        </p:txBody>
      </p:sp>
      <p:sp>
        <p:nvSpPr>
          <p:cNvPr id="25604" name="Sottotitolo 2">
            <a:extLst>
              <a:ext uri="{FF2B5EF4-FFF2-40B4-BE49-F238E27FC236}">
                <a16:creationId xmlns:a16="http://schemas.microsoft.com/office/drawing/2014/main" id="{3DFECE0F-203C-4B38-A9EE-2A95FE13DBB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743994" y="5117476"/>
            <a:ext cx="6400800" cy="1752600"/>
          </a:xfrm>
        </p:spPr>
        <p:txBody>
          <a:bodyPr/>
          <a:lstStyle/>
          <a:p>
            <a:pPr algn="r" eaLnBrk="1" hangingPunct="1"/>
            <a:endParaRPr lang="it-IT" altLang="it-IT">
              <a:solidFill>
                <a:srgbClr val="FFFFFF"/>
              </a:solidFill>
              <a:latin typeface="Calibri" panose="020F0502020204030204" pitchFamily="34" charset="0"/>
              <a:ea typeface="ＭＳ Ｐゴシック" panose="020B0600070205080204" pitchFamily="34" charset="-128"/>
            </a:endParaRPr>
          </a:p>
          <a:p>
            <a:pPr algn="r" eaLnBrk="1" hangingPunct="1"/>
            <a:r>
              <a:rPr lang="it-IT" altLang="it-IT" sz="2000">
                <a:solidFill>
                  <a:srgbClr val="FFFFFF"/>
                </a:solidFill>
                <a:ea typeface="ＭＳ Ｐゴシック"/>
              </a:rPr>
              <a:t>Leonardo Salustri (M1762556)</a:t>
            </a:r>
          </a:p>
          <a:p>
            <a:pPr algn="r" eaLnBrk="1" hangingPunct="1"/>
            <a:r>
              <a:rPr lang="it-IT" altLang="it-IT" sz="2000">
                <a:solidFill>
                  <a:srgbClr val="FFFFFF"/>
                </a:solidFill>
                <a:latin typeface="Calibri" panose="020F0502020204030204" pitchFamily="34" charset="0"/>
                <a:ea typeface="ＭＳ Ｐゴシック" panose="020B0600070205080204" pitchFamily="34" charset="-128"/>
              </a:rPr>
              <a:t>Paolo </a:t>
            </a:r>
            <a:r>
              <a:rPr lang="it-IT" altLang="it-IT" sz="2000" err="1">
                <a:solidFill>
                  <a:srgbClr val="FFFFFF"/>
                </a:solidFill>
                <a:latin typeface="Calibri" panose="020F0502020204030204" pitchFamily="34" charset="0"/>
                <a:ea typeface="ＭＳ Ｐゴシック" panose="020B0600070205080204" pitchFamily="34" charset="-128"/>
              </a:rPr>
              <a:t>Sebeto</a:t>
            </a:r>
            <a:r>
              <a:rPr lang="it-IT" altLang="it-IT" sz="2000">
                <a:solidFill>
                  <a:srgbClr val="FFFFFF"/>
                </a:solidFill>
                <a:latin typeface="Calibri" panose="020F0502020204030204" pitchFamily="34" charset="0"/>
                <a:ea typeface="ＭＳ Ｐゴシック" panose="020B0600070205080204" pitchFamily="34" charset="-128"/>
              </a:rPr>
              <a:t> (M1894763)</a:t>
            </a:r>
          </a:p>
          <a:p>
            <a:pPr algn="r" eaLnBrk="1" hangingPunct="1"/>
            <a:r>
              <a:rPr lang="it-IT" altLang="it-IT" sz="2000">
                <a:solidFill>
                  <a:srgbClr val="FFFFFF"/>
                </a:solidFill>
                <a:latin typeface="Calibri" panose="020F0502020204030204" pitchFamily="34" charset="0"/>
                <a:ea typeface="ＭＳ Ｐゴシック" panose="020B0600070205080204" pitchFamily="34" charset="-128"/>
              </a:rPr>
              <a:t>Francesco Scotti (M1758391)</a:t>
            </a:r>
          </a:p>
          <a:p>
            <a:endParaRPr lang="it-IT" altLang="it-IT">
              <a:latin typeface="Calibri" panose="020F050202020403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Orbital Energy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8FC9FCD-AB88-4545-8DE4-79525CF6C141}"/>
                  </a:ext>
                </a:extLst>
              </p:cNvPr>
              <p:cNvSpPr txBox="1"/>
              <p:nvPr/>
            </p:nvSpPr>
            <p:spPr>
              <a:xfrm>
                <a:off x="565150" y="1959409"/>
                <a:ext cx="7893050" cy="4524315"/>
              </a:xfrm>
              <a:prstGeom prst="rect">
                <a:avLst/>
              </a:prstGeom>
              <a:noFill/>
            </p:spPr>
            <p:txBody>
              <a:bodyPr lIns="91440" tIns="45720" rIns="91440" bIns="45720" anchor="t">
                <a:spAutoFit/>
              </a:bodyPr>
              <a:lstStyle/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It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is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a conservative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quantity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.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Can be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seen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as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the sum of the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kinetic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energy and the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potential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one of a mass spring system with a negative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elastic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term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.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LIP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is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restricting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model,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since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it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requires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constant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height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.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conserved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orbital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energy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exists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for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any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ＭＳ Ｐゴシック"/>
                            <a:cs typeface="Arial"/>
                          </a:rPr>
                        </m:ctrlPr>
                      </m:sSup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ＭＳ Ｐゴシック"/>
                            <a:cs typeface="Arial"/>
                          </a:rPr>
                          <m:t>𝐶</m:t>
                        </m:r>
                      </m:e>
                      <m:sup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ＭＳ Ｐゴシック"/>
                            <a:cs typeface="Arial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height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trajectory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ＭＳ Ｐゴシック"/>
                        <a:cs typeface="Arial"/>
                      </a:rPr>
                      <m:t>𝑓</m:t>
                    </m:r>
                  </m:oMath>
                </a14:m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.</a:t>
                </a:r>
              </a:p>
              <a:p>
                <a:pPr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The idea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is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to generate 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trajectory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for the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CoM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through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the energy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level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of the system and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consider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variable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height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profile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for the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CoM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.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8FC9FCD-AB88-4545-8DE4-79525CF6C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150" y="1959409"/>
                <a:ext cx="7893050" cy="4524315"/>
              </a:xfrm>
              <a:prstGeom prst="rect">
                <a:avLst/>
              </a:prstGeom>
              <a:blipFill>
                <a:blip r:embed="rId2"/>
                <a:stretch>
                  <a:fillRect l="-309" t="-40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2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C1ECD24-7C48-164B-9175-380FA95D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300" y="3262420"/>
            <a:ext cx="20574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38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620688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Variable Height</a:t>
            </a:r>
            <a:br>
              <a:rPr lang="en-GB" altLang="it-IT" sz="3600" dirty="0">
                <a:latin typeface="Calibri" panose="020F0502020204030204" pitchFamily="34" charset="0"/>
                <a:ea typeface="ＭＳ Ｐゴシック" panose="020B0600070205080204" pitchFamily="34" charset="-128"/>
              </a:rPr>
            </a:br>
            <a:r>
              <a:rPr lang="en-GB" altLang="it-IT" sz="3600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 Inverted Pendulum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565150" y="2090713"/>
            <a:ext cx="7893050" cy="3570208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Consider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a 2D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motion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in the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xz-plane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.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It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assumed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that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the ZMP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on the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foot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contact point,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always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at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the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origin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of the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reference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frame.</a:t>
            </a:r>
            <a:endParaRPr lang="it-IT" sz="1600" dirty="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We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want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the </a:t>
            </a:r>
            <a:r>
              <a:rPr lang="it-IT" sz="1600" b="1" i="1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ground</a:t>
            </a:r>
            <a:r>
              <a:rPr lang="it-IT" sz="1600" b="1" i="1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 </a:t>
            </a:r>
            <a:r>
              <a:rPr lang="it-IT" sz="1600" b="1" i="1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reaction</a:t>
            </a:r>
            <a:r>
              <a:rPr lang="it-IT" sz="1600" b="1" i="1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 force  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to be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able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to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mantain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the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virtual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holonomic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constraint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it-IT" sz="1700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z</a:t>
            </a:r>
            <a:r>
              <a:rPr lang="it-IT" sz="17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 = </a:t>
            </a:r>
            <a:r>
              <a:rPr lang="it-IT" sz="1700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f</a:t>
            </a:r>
            <a:r>
              <a:rPr lang="it-IT" sz="17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(x).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This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constraint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treated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as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a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manifold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in the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system’s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4-dimensional state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space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defined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by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:  </a:t>
            </a:r>
            <a:r>
              <a:rPr lang="it-IT" sz="1700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σ</a:t>
            </a:r>
            <a:r>
              <a:rPr lang="it-IT" sz="17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 = </a:t>
            </a:r>
            <a:r>
              <a:rPr lang="it-IT" sz="1700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z</a:t>
            </a:r>
            <a:r>
              <a:rPr lang="it-IT" sz="17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 – </a:t>
            </a:r>
            <a:r>
              <a:rPr lang="it-IT" sz="1700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f</a:t>
            </a:r>
            <a:r>
              <a:rPr lang="it-IT" sz="17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(x) = 0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latin typeface="Arial"/>
              <a:ea typeface="ＭＳ Ｐゴシック"/>
              <a:cs typeface="Arial"/>
            </a:endParaRPr>
          </a:p>
          <a:p>
            <a:pPr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 dirty="0">
                <a:latin typeface="Arial"/>
                <a:ea typeface="ＭＳ Ｐゴシック"/>
                <a:cs typeface="Arial"/>
              </a:rPr>
              <a:t>3</a:t>
            </a:r>
          </a:p>
          <a:p>
            <a:endParaRPr lang="it-IT" sz="1100" dirty="0">
              <a:latin typeface="Arial"/>
              <a:ea typeface="ＭＳ Ｐゴシック"/>
              <a:cs typeface="Arial"/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F061806C-DB6A-5345-B412-8E1F97412116}"/>
              </a:ext>
            </a:extLst>
          </p:cNvPr>
          <p:cNvSpPr/>
          <p:nvPr/>
        </p:nvSpPr>
        <p:spPr bwMode="auto">
          <a:xfrm>
            <a:off x="5168033" y="2020837"/>
            <a:ext cx="2180210" cy="504056"/>
          </a:xfrm>
          <a:prstGeom prst="round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Freccia destra 13">
            <a:extLst>
              <a:ext uri="{FF2B5EF4-FFF2-40B4-BE49-F238E27FC236}">
                <a16:creationId xmlns:a16="http://schemas.microsoft.com/office/drawing/2014/main" id="{9D1A7837-5FC0-BC47-A38D-F776C1EF39FD}"/>
              </a:ext>
            </a:extLst>
          </p:cNvPr>
          <p:cNvSpPr/>
          <p:nvPr/>
        </p:nvSpPr>
        <p:spPr bwMode="auto">
          <a:xfrm>
            <a:off x="4289988" y="5155379"/>
            <a:ext cx="432048" cy="504056"/>
          </a:xfrm>
          <a:prstGeom prst="rightArrow">
            <a:avLst/>
          </a:prstGeom>
          <a:solidFill>
            <a:schemeClr val="tx1"/>
          </a:solidFill>
          <a:ln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A759F2F-70CB-A742-BAA4-5ABA06AA4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7388" y="2037915"/>
            <a:ext cx="1841500" cy="469900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4C3BD028-0D98-864A-A0E7-47514C177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446" y="5001007"/>
            <a:ext cx="2959100" cy="812800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DAF2233-FF74-BE49-82E9-1DE85317FB11}"/>
              </a:ext>
            </a:extLst>
          </p:cNvPr>
          <p:cNvSpPr txBox="1"/>
          <p:nvPr/>
        </p:nvSpPr>
        <p:spPr>
          <a:xfrm>
            <a:off x="7517598" y="2103588"/>
            <a:ext cx="1515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with </a:t>
            </a:r>
            <a:r>
              <a:rPr lang="it-IT" sz="1600" b="1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q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= [x 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]</a:t>
            </a:r>
            <a:r>
              <a:rPr lang="it-IT" sz="1600" baseline="300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191A522D-0CFC-2B44-A3E4-ED0DF5D12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332" y="4939744"/>
            <a:ext cx="35433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539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620688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Variable Height</a:t>
            </a:r>
            <a:b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</a:br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 Inverted Pendulum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FC9FCD-AB88-4545-8DE4-79525CF6C141}"/>
              </a:ext>
            </a:extLst>
          </p:cNvPr>
          <p:cNvSpPr txBox="1"/>
          <p:nvPr/>
        </p:nvSpPr>
        <p:spPr>
          <a:xfrm>
            <a:off x="565150" y="2090713"/>
            <a:ext cx="7893050" cy="3970318"/>
          </a:xfrm>
          <a:prstGeom prst="rect">
            <a:avLst/>
          </a:prstGeom>
          <a:noFill/>
        </p:spPr>
        <p:txBody>
          <a:bodyPr lIns="91440" tIns="45720" rIns="91440" bIns="45720" anchor="t">
            <a:spAutoFit/>
          </a:bodyPr>
          <a:lstStyle/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Parametrizing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Arial"/>
                <a:ea typeface="ＭＳ Ｐゴシック"/>
                <a:cs typeface="Arial"/>
              </a:rPr>
              <a:t> the </a:t>
            </a:r>
            <a:r>
              <a:rPr lang="it-IT" sz="1600" b="1" i="1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/>
              </a:rPr>
              <a:t>ground reaction force 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as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 </a:t>
            </a:r>
            <a:r>
              <a:rPr lang="it-IT" sz="1800" b="1" i="1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f</a:t>
            </a:r>
            <a:r>
              <a:rPr lang="it-IT" sz="1800" b="1" i="1" baseline="-250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gr</a:t>
            </a:r>
            <a:r>
              <a:rPr lang="it-IT" sz="1800" i="1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= </a:t>
            </a:r>
            <a:r>
              <a:rPr lang="it-IT" sz="1800" i="1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m</a:t>
            </a:r>
            <a:r>
              <a:rPr lang="it-IT" sz="1800" b="1" i="1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q</a:t>
            </a:r>
            <a:r>
              <a:rPr lang="it-IT" sz="1800" i="1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u</a:t>
            </a:r>
            <a:r>
              <a:rPr lang="it-IT" sz="1800" i="1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where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800" b="1" i="1" dirty="0">
              <a:solidFill>
                <a:schemeClr val="accent1">
                  <a:lumMod val="10000"/>
                </a:schemeClr>
              </a:solidFill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800" b="1" i="1" dirty="0">
              <a:solidFill>
                <a:schemeClr val="accent1">
                  <a:lumMod val="10000"/>
                </a:schemeClr>
              </a:solidFill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800" b="1" i="1" dirty="0">
              <a:solidFill>
                <a:schemeClr val="accent1">
                  <a:lumMod val="10000"/>
                </a:schemeClr>
              </a:solidFill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800" b="1" i="1" dirty="0">
              <a:solidFill>
                <a:schemeClr val="accent1">
                  <a:lumMod val="10000"/>
                </a:schemeClr>
              </a:solidFill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800" b="1" i="1" dirty="0">
              <a:solidFill>
                <a:schemeClr val="accent1">
                  <a:lumMod val="10000"/>
                </a:schemeClr>
              </a:solidFill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The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unconstrained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d.o.f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. 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x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 and the complete dynamics are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respectively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ea typeface="Cambria Math" panose="02040503050406030204" pitchFamily="18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This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single control input (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u ≧ 0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)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is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used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to control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both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horizontal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and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vertical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1">
                    <a:lumMod val="10000"/>
                  </a:schemeClr>
                </a:solidFill>
              </a:rPr>
              <a:t>CoM</a:t>
            </a:r>
            <a:r>
              <a:rPr lang="it-IT" sz="1600" dirty="0">
                <a:solidFill>
                  <a:schemeClr val="accent1">
                    <a:lumMod val="10000"/>
                  </a:schemeClr>
                </a:solidFill>
              </a:rPr>
              <a:t> position.</a:t>
            </a: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  <a:defRPr/>
            </a:pPr>
            <a:endParaRPr lang="it-IT" sz="1600" dirty="0">
              <a:solidFill>
                <a:schemeClr val="accent1">
                  <a:lumMod val="1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4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BF690DC-2F44-4C4A-B915-5597541BB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539" y="4393107"/>
            <a:ext cx="2448272" cy="36320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63A74DE-755D-A643-A44A-E046283103B1}"/>
              </a:ext>
            </a:extLst>
          </p:cNvPr>
          <p:cNvSpPr txBox="1"/>
          <p:nvPr/>
        </p:nvSpPr>
        <p:spPr>
          <a:xfrm>
            <a:off x="6350473" y="4405432"/>
            <a:ext cx="1515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with </a:t>
            </a:r>
            <a:r>
              <a:rPr lang="it-IT" sz="1600" b="1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q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= [x  </a:t>
            </a:r>
            <a:r>
              <a:rPr lang="it-IT" sz="1600" err="1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]</a:t>
            </a:r>
            <a:r>
              <a:rPr lang="it-IT" sz="1600" baseline="300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</a:t>
            </a:r>
            <a:r>
              <a:rPr lang="it-IT" sz="1600">
                <a:solidFill>
                  <a:schemeClr val="accent1">
                    <a:lumMod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AC98E8C-524C-BD42-80C4-0524F2278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2590800"/>
            <a:ext cx="21336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66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Conditions for Balance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8FC9FCD-AB88-4545-8DE4-79525CF6C141}"/>
                  </a:ext>
                </a:extLst>
              </p:cNvPr>
              <p:cNvSpPr txBox="1"/>
              <p:nvPr/>
            </p:nvSpPr>
            <p:spPr>
              <a:xfrm>
                <a:off x="565150" y="1841242"/>
                <a:ext cx="7893050" cy="5016758"/>
              </a:xfrm>
              <a:prstGeom prst="rect">
                <a:avLst/>
              </a:prstGeom>
              <a:noFill/>
            </p:spPr>
            <p:txBody>
              <a:bodyPr lIns="91440" tIns="45720" rIns="91440" bIns="45720" anchor="t">
                <a:spAutoFit/>
              </a:bodyPr>
              <a:lstStyle/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With balance,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we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refer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to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asymptotic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convergence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to 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fixed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point of the dynamics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at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specified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desired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final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height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z</a:t>
                </a:r>
                <a:r>
                  <a:rPr lang="it-IT" sz="1600" baseline="-25000" dirty="0" err="1">
                    <a:solidFill>
                      <a:schemeClr val="accent1">
                        <a:lumMod val="10000"/>
                      </a:schemeClr>
                    </a:solidFill>
                  </a:rPr>
                  <a:t>f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&gt; 0.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Reaching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balance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practically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means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to stop the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walking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motion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of the robot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within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a step,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at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desired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CoM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height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. </a:t>
                </a:r>
              </a:p>
              <a:p>
                <a:pPr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Starting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from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any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state</a:t>
                </a:r>
                <a:r>
                  <a:rPr lang="it-IT" sz="1600" b="1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b="1" dirty="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x 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=(</a:t>
                </a:r>
                <a14:m>
                  <m:oMath xmlns:m="http://schemas.openxmlformats.org/officeDocument/2006/math"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̇"/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̇"/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</m:acc>
                  </m:oMath>
                </a14:m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convergence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to a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fixed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point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requires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satisfying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the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condition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𝑥</m:t>
                    </m:r>
                    <m:acc>
                      <m:accPr>
                        <m:chr m:val="̇"/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b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</a:b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latin typeface="Arial"/>
                  <a:ea typeface="ＭＳ Ｐゴシック"/>
                  <a:cs typeface="Arial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8FC9FCD-AB88-4545-8DE4-79525CF6C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150" y="1841242"/>
                <a:ext cx="7893050" cy="5016758"/>
              </a:xfrm>
              <a:prstGeom prst="rect">
                <a:avLst/>
              </a:prstGeom>
              <a:blipFill>
                <a:blip r:embed="rId2"/>
                <a:stretch>
                  <a:fillRect l="-309" t="-365" r="-2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5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pic>
        <p:nvPicPr>
          <p:cNvPr id="5" name="Immagine 4" descr="Immagine che contiene testo, calibro, dispositivo&#10;&#10;Descrizione generata automaticamente">
            <a:extLst>
              <a:ext uri="{FF2B5EF4-FFF2-40B4-BE49-F238E27FC236}">
                <a16:creationId xmlns:a16="http://schemas.microsoft.com/office/drawing/2014/main" id="{BCBDE7F2-39D4-7947-A4CD-EC43AB41E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761" y="2884275"/>
            <a:ext cx="2682478" cy="69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23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6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FA32D27-881B-8544-99ED-03A555552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80" y="980728"/>
            <a:ext cx="8727239" cy="510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48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36613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Derivation of height trajectory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8FC9FCD-AB88-4545-8DE4-79525CF6C141}"/>
                  </a:ext>
                </a:extLst>
              </p:cNvPr>
              <p:cNvSpPr txBox="1"/>
              <p:nvPr/>
            </p:nvSpPr>
            <p:spPr>
              <a:xfrm>
                <a:off x="565150" y="1959409"/>
                <a:ext cx="7893050" cy="3650423"/>
              </a:xfrm>
              <a:prstGeom prst="rect">
                <a:avLst/>
              </a:prstGeom>
              <a:noFill/>
            </p:spPr>
            <p:txBody>
              <a:bodyPr lIns="91440" tIns="45720" rIns="91440" bIns="45720" anchor="t">
                <a:spAutoFit/>
              </a:bodyPr>
              <a:lstStyle/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First of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all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,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given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an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initial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state </a:t>
                </a:r>
                <a:r>
                  <a:rPr lang="it-IT" sz="1600" b="1" dirty="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it-IT" sz="1600" b="1" baseline="-25000" dirty="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0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</m:acc>
                      </m:e>
                      <m:sub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we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enforce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the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two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initial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</a:rPr>
                  <a:t>conditions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:  </a:t>
                </a:r>
                <a14:m>
                  <m:oMath xmlns:m="http://schemas.openxmlformats.org/officeDocument/2006/math"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  <a:t>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̇"/>
                                <m:ctrlPr>
                                  <a:rPr lang="en-GB" sz="1600" b="0" i="1" smtClean="0">
                                    <a:solidFill>
                                      <a:schemeClr val="accent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1600" b="0" i="1" smtClean="0">
                                    <a:solidFill>
                                      <a:schemeClr val="accent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acc>
                          </m:e>
                          <m:sub>
                            <m:r>
                              <a:rPr lang="en-GB" sz="1600" b="0" i="1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GB" sz="1600" b="0" i="1" dirty="0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̇"/>
                                <m:ctrlPr>
                                  <a:rPr lang="en-GB" sz="1600" b="0" i="1" smtClean="0">
                                    <a:solidFill>
                                      <a:schemeClr val="accent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1600" b="0" i="1" smtClean="0">
                                    <a:solidFill>
                                      <a:schemeClr val="accent1">
                                        <a:lumMod val="1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en-GB" sz="1600" b="0" i="1" dirty="0" smtClean="0">
                                <a:solidFill>
                                  <a:schemeClr val="accent1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</m:oMath>
                </a14:m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>
                  <a:defRPr/>
                </a:pPr>
                <a:b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</a:rPr>
                </a:b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The balance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conditions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requires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latin typeface="Arial"/>
                    <a:ea typeface="ＭＳ Ｐゴシック"/>
                    <a:cs typeface="Arial"/>
                  </a:rPr>
                  <a:t>, for the </a:t>
                </a:r>
                <a:r>
                  <a:rPr lang="it-IT" sz="1600" i="1" dirty="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Orbital</a:t>
                </a:r>
                <a:r>
                  <a:rPr lang="it-IT" sz="1600" i="1" dirty="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energy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associated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to </a:t>
                </a:r>
                <a:r>
                  <a:rPr lang="it-IT" sz="1600" i="1" dirty="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f, 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to </a:t>
                </a:r>
                <a:r>
                  <a:rPr lang="it-IT" sz="1600" dirty="0" err="1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satisfy</a:t>
                </a:r>
                <a:r>
                  <a:rPr lang="it-IT" sz="1600" dirty="0">
                    <a:solidFill>
                      <a:schemeClr val="accent1">
                        <a:lumMod val="10000"/>
                      </a:schemeClr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: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 dirty="0">
                  <a:solidFill>
                    <a:schemeClr val="accent1">
                      <a:lumMod val="1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8FC9FCD-AB88-4545-8DE4-79525CF6C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150" y="1959409"/>
                <a:ext cx="7893050" cy="3650423"/>
              </a:xfrm>
              <a:prstGeom prst="rect">
                <a:avLst/>
              </a:prstGeom>
              <a:blipFill>
                <a:blip r:embed="rId2"/>
                <a:stretch>
                  <a:fillRect l="-309" t="-66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7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9F2B2CA-F626-3F44-984A-065F995D914D}"/>
              </a:ext>
            </a:extLst>
          </p:cNvPr>
          <p:cNvSpPr txBox="1"/>
          <p:nvPr/>
        </p:nvSpPr>
        <p:spPr>
          <a:xfrm>
            <a:off x="2339752" y="5252235"/>
            <a:ext cx="606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>
                <a:solidFill>
                  <a:schemeClr val="accent1">
                    <a:lumMod val="10000"/>
                  </a:schemeClr>
                </a:solidFill>
              </a:rPr>
              <a:t>with: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0114E6E7-A357-1245-B9B3-D574CF7BD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6750" y="3601210"/>
            <a:ext cx="5270500" cy="13970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AA476F3A-291D-FC48-9BCC-05C84CA1F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504" y="5146289"/>
            <a:ext cx="23876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97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olo 6">
            <a:extLst>
              <a:ext uri="{FF2B5EF4-FFF2-40B4-BE49-F238E27FC236}">
                <a16:creationId xmlns:a16="http://schemas.microsoft.com/office/drawing/2014/main" id="{14CFA23E-A958-4DBA-867F-94DB0B16A42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333872" y="764704"/>
            <a:ext cx="7772400" cy="1470025"/>
          </a:xfrm>
        </p:spPr>
        <p:txBody>
          <a:bodyPr/>
          <a:lstStyle/>
          <a:p>
            <a:pPr eaLnBrk="1" hangingPunct="1"/>
            <a:r>
              <a:rPr lang="en-GB" altLang="it-IT" sz="3600">
                <a:latin typeface="Calibri" panose="020F0502020204030204" pitchFamily="34" charset="0"/>
                <a:ea typeface="ＭＳ Ｐゴシック" panose="020B0600070205080204" pitchFamily="34" charset="-128"/>
              </a:rPr>
              <a:t>Cubic Polynomial </a:t>
            </a:r>
            <a:r>
              <a:rPr lang="en-GB" altLang="it-IT" sz="3600" i="1">
                <a:latin typeface="Calibri" panose="020F0502020204030204" pitchFamily="34" charset="0"/>
                <a:ea typeface="ＭＳ Ｐゴシック" panose="020B0600070205080204" pitchFamily="34" charset="-128"/>
              </a:rPr>
              <a:t>f(x)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DB2AA5-68C1-4432-BF91-E886DFF80D98}"/>
              </a:ext>
            </a:extLst>
          </p:cNvPr>
          <p:cNvSpPr txBox="1"/>
          <p:nvPr/>
        </p:nvSpPr>
        <p:spPr>
          <a:xfrm>
            <a:off x="8613119" y="6364904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latin typeface="Arial"/>
                <a:ea typeface="ＭＳ Ｐゴシック"/>
                <a:cs typeface="Arial"/>
              </a:rPr>
              <a:t>8</a:t>
            </a:r>
          </a:p>
          <a:p>
            <a:endParaRPr lang="it-IT" sz="1100">
              <a:latin typeface="Arial"/>
              <a:ea typeface="ＭＳ Ｐゴシック"/>
              <a:cs typeface="Arial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977667A-B3E0-C54F-B838-8ED161E15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4336" y="1556790"/>
            <a:ext cx="1765648" cy="432057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02617ECC-BA9E-F249-92FB-462F24DA9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828" y="1556790"/>
            <a:ext cx="1765648" cy="432057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C67C00D0-D865-B441-9EF8-B3D8BD280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7320" y="1556790"/>
            <a:ext cx="1765648" cy="432057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09464001-C06C-5140-82DF-FE03FA87B95C}"/>
                  </a:ext>
                </a:extLst>
              </p:cNvPr>
              <p:cNvSpPr txBox="1"/>
              <p:nvPr/>
            </p:nvSpPr>
            <p:spPr>
              <a:xfrm>
                <a:off x="323609" y="2316697"/>
                <a:ext cx="2693430" cy="329320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Restricting the class of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trajectories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to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polynomials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, the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integral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in </a:t>
                </a:r>
                <a:r>
                  <a:rPr lang="it-IT" sz="1600" i="1" err="1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E</a:t>
                </a:r>
                <a:r>
                  <a:rPr lang="it-IT" sz="1600" i="1" baseline="-25000" err="1">
                    <a:solidFill>
                      <a:schemeClr val="accent1">
                        <a:lumMod val="10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des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is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computable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in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closed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form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as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:</a:t>
                </a: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Final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desired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:r>
                  <a:rPr lang="it-IT" sz="1600" err="1">
                    <a:solidFill>
                      <a:schemeClr val="accent1">
                        <a:lumMod val="10000"/>
                      </a:schemeClr>
                    </a:solidFill>
                  </a:rPr>
                  <a:t>height</a:t>
                </a:r>
                <a:r>
                  <a:rPr lang="it-IT" sz="1600">
                    <a:solidFill>
                      <a:schemeClr val="accent1">
                        <a:lumMod val="1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GB" sz="1600" b="0" i="1" smtClean="0">
                        <a:solidFill>
                          <a:schemeClr val="accent1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GB" sz="1600" b="0" i="1" smtClean="0">
                            <a:solidFill>
                              <a:schemeClr val="accent1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  <a:p>
                <a:pPr marL="285750" indent="-285750">
                  <a:buFont typeface="Wingdings" pitchFamily="2" charset="2"/>
                  <a:buChar char="Ø"/>
                  <a:defRPr/>
                </a:pPr>
                <a:endParaRPr lang="it-IT" sz="1600">
                  <a:solidFill>
                    <a:schemeClr val="accent1">
                      <a:lumMod val="1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09464001-C06C-5140-82DF-FE03FA87B9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609" y="2316697"/>
                <a:ext cx="2693430" cy="3293209"/>
              </a:xfrm>
              <a:prstGeom prst="rect">
                <a:avLst/>
              </a:prstGeom>
              <a:blipFill>
                <a:blip r:embed="rId5"/>
                <a:stretch>
                  <a:fillRect l="-905" t="-55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 descr="Immagine che contiene testo, orologio&#10;&#10;Descrizione generata automaticamente">
            <a:extLst>
              <a:ext uri="{FF2B5EF4-FFF2-40B4-BE49-F238E27FC236}">
                <a16:creationId xmlns:a16="http://schemas.microsoft.com/office/drawing/2014/main" id="{23B97F51-3ED8-1146-9750-2632095117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914" y="3717032"/>
            <a:ext cx="26035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74297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la sapienza 1">
        <a:dk1>
          <a:srgbClr val="000000"/>
        </a:dk1>
        <a:lt1>
          <a:srgbClr val="FFFFFF"/>
        </a:lt1>
        <a:dk2>
          <a:srgbClr val="FFFFFF"/>
        </a:dk2>
        <a:lt2>
          <a:srgbClr val="2D2015"/>
        </a:lt2>
        <a:accent1>
          <a:srgbClr val="7C7C7C"/>
        </a:accent1>
        <a:accent2>
          <a:srgbClr val="FFFF7E"/>
        </a:accent2>
        <a:accent3>
          <a:srgbClr val="FFFFFF"/>
        </a:accent3>
        <a:accent4>
          <a:srgbClr val="000000"/>
        </a:accent4>
        <a:accent5>
          <a:srgbClr val="BFBFBF"/>
        </a:accent5>
        <a:accent6>
          <a:srgbClr val="E7E772"/>
        </a:accent6>
        <a:hlink>
          <a:srgbClr val="066778"/>
        </a:hlink>
        <a:folHlink>
          <a:srgbClr val="8300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1044</Words>
  <Application>Microsoft Office PowerPoint</Application>
  <PresentationFormat>Presentazione su schermo (4:3)</PresentationFormat>
  <Paragraphs>240</Paragraphs>
  <Slides>29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0" baseType="lpstr">
      <vt:lpstr>Default Theme</vt:lpstr>
      <vt:lpstr>Humanoid Robot Control using Orbital Energy of the Variable Height Inverted Pendulum  </vt:lpstr>
      <vt:lpstr>Introduction</vt:lpstr>
      <vt:lpstr>Orbital Energy</vt:lpstr>
      <vt:lpstr>Variable Height  Inverted Pendulum</vt:lpstr>
      <vt:lpstr>Variable Height  Inverted Pendulum</vt:lpstr>
      <vt:lpstr>Conditions for Balance</vt:lpstr>
      <vt:lpstr>Presentazione standard di PowerPoint</vt:lpstr>
      <vt:lpstr>Derivation of height trajectory</vt:lpstr>
      <vt:lpstr>Cubic Polynomial f(x)</vt:lpstr>
      <vt:lpstr>The Controller u </vt:lpstr>
      <vt:lpstr>Step Simulation with the Controller u </vt:lpstr>
      <vt:lpstr>Clipped Variant Control</vt:lpstr>
      <vt:lpstr>Region of attraction</vt:lpstr>
      <vt:lpstr>Presentazione standard di PowerPoint</vt:lpstr>
      <vt:lpstr>Velocity Control</vt:lpstr>
      <vt:lpstr>Simulation settings</vt:lpstr>
      <vt:lpstr>Multiple choices for x0</vt:lpstr>
      <vt:lpstr>Simulation with variable vdes</vt:lpstr>
      <vt:lpstr>Simulation with variable vdes</vt:lpstr>
      <vt:lpstr>Simulation with variable vdes</vt:lpstr>
      <vt:lpstr>Simulation with variable step size</vt:lpstr>
      <vt:lpstr>Simulation with variable step size</vt:lpstr>
      <vt:lpstr>Simulation with variable step size</vt:lpstr>
      <vt:lpstr>MPC for variable CoM height</vt:lpstr>
      <vt:lpstr>MPC for variable CoM height</vt:lpstr>
      <vt:lpstr>Simulation results</vt:lpstr>
      <vt:lpstr>Simulation results</vt:lpstr>
      <vt:lpstr>Conclusions</vt:lpstr>
      <vt:lpstr>Presentazione standard di PowerPoint</vt:lpstr>
    </vt:vector>
  </TitlesOfParts>
  <Manager/>
  <Company>- -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subject/>
  <dc:creator>- -</dc:creator>
  <cp:keywords/>
  <dc:description/>
  <cp:lastModifiedBy>Paolo Sebeto</cp:lastModifiedBy>
  <cp:revision>56</cp:revision>
  <dcterms:created xsi:type="dcterms:W3CDTF">2006-11-20T16:13:10Z</dcterms:created>
  <dcterms:modified xsi:type="dcterms:W3CDTF">2021-06-18T10:54:45Z</dcterms:modified>
  <cp:category/>
</cp:coreProperties>
</file>